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336" r:id="rId3"/>
    <p:sldId id="337" r:id="rId4"/>
    <p:sldId id="338" r:id="rId5"/>
    <p:sldId id="305" r:id="rId6"/>
    <p:sldId id="259" r:id="rId7"/>
    <p:sldId id="262" r:id="rId8"/>
    <p:sldId id="271" r:id="rId9"/>
    <p:sldId id="260" r:id="rId10"/>
    <p:sldId id="257" r:id="rId11"/>
    <p:sldId id="319" r:id="rId12"/>
    <p:sldId id="275" r:id="rId13"/>
    <p:sldId id="263" r:id="rId14"/>
    <p:sldId id="327" r:id="rId15"/>
    <p:sldId id="328" r:id="rId16"/>
    <p:sldId id="321" r:id="rId17"/>
    <p:sldId id="265" r:id="rId18"/>
    <p:sldId id="269" r:id="rId19"/>
    <p:sldId id="322" r:id="rId20"/>
    <p:sldId id="329" r:id="rId21"/>
    <p:sldId id="323" r:id="rId22"/>
    <p:sldId id="282" r:id="rId23"/>
    <p:sldId id="330" r:id="rId24"/>
    <p:sldId id="325" r:id="rId25"/>
    <p:sldId id="331" r:id="rId26"/>
    <p:sldId id="326" r:id="rId27"/>
    <p:sldId id="332" r:id="rId28"/>
    <p:sldId id="333" r:id="rId29"/>
    <p:sldId id="334" r:id="rId30"/>
    <p:sldId id="268" r:id="rId31"/>
    <p:sldId id="277" r:id="rId32"/>
    <p:sldId id="273" r:id="rId33"/>
    <p:sldId id="274" r:id="rId34"/>
    <p:sldId id="278" r:id="rId35"/>
    <p:sldId id="318" r:id="rId36"/>
    <p:sldId id="342" r:id="rId37"/>
    <p:sldId id="343" r:id="rId38"/>
    <p:sldId id="344" r:id="rId39"/>
    <p:sldId id="306" r:id="rId40"/>
    <p:sldId id="307" r:id="rId41"/>
    <p:sldId id="308" r:id="rId42"/>
    <p:sldId id="309" r:id="rId43"/>
    <p:sldId id="310" r:id="rId44"/>
    <p:sldId id="312" r:id="rId45"/>
    <p:sldId id="283" r:id="rId46"/>
    <p:sldId id="313" r:id="rId47"/>
    <p:sldId id="314" r:id="rId48"/>
    <p:sldId id="315" r:id="rId49"/>
    <p:sldId id="316" r:id="rId50"/>
    <p:sldId id="303" r:id="rId51"/>
    <p:sldId id="304" r:id="rId52"/>
    <p:sldId id="285" r:id="rId53"/>
    <p:sldId id="286" r:id="rId54"/>
    <p:sldId id="287" r:id="rId55"/>
    <p:sldId id="288" r:id="rId56"/>
    <p:sldId id="289" r:id="rId57"/>
    <p:sldId id="290" r:id="rId58"/>
    <p:sldId id="293" r:id="rId59"/>
    <p:sldId id="294" r:id="rId60"/>
    <p:sldId id="295" r:id="rId61"/>
    <p:sldId id="34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rsan Onie" initials="SO"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28"/>
    <p:restoredTop sz="94601"/>
  </p:normalViewPr>
  <p:slideViewPr>
    <p:cSldViewPr snapToGrid="0" snapToObjects="1">
      <p:cViewPr varScale="1">
        <p:scale>
          <a:sx n="46" d="100"/>
          <a:sy n="46" d="100"/>
        </p:scale>
        <p:origin x="200" y="1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08T16:08:07.903" idx="1">
    <p:pos x="381" y="-227"/>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4987FF-66FF-9B4E-8B29-7B6640A38294}" type="datetimeFigureOut">
              <a:rPr lang="en-US" smtClean="0"/>
              <a:t>5/11/19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DE9E09-5CE6-2845-900A-0ED4B7044606}" type="slidenum">
              <a:rPr lang="en-US" smtClean="0"/>
              <a:t>‹#›</a:t>
            </a:fld>
            <a:endParaRPr lang="en-US"/>
          </a:p>
        </p:txBody>
      </p:sp>
    </p:spTree>
    <p:extLst>
      <p:ext uri="{BB962C8B-B14F-4D97-AF65-F5344CB8AC3E}">
        <p14:creationId xmlns:p14="http://schemas.microsoft.com/office/powerpoint/2010/main" val="1550819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1</a:t>
            </a:fld>
            <a:endParaRPr lang="en-US"/>
          </a:p>
        </p:txBody>
      </p:sp>
    </p:spTree>
    <p:extLst>
      <p:ext uri="{BB962C8B-B14F-4D97-AF65-F5344CB8AC3E}">
        <p14:creationId xmlns:p14="http://schemas.microsoft.com/office/powerpoint/2010/main" val="608027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11</a:t>
            </a:fld>
            <a:endParaRPr lang="en-US"/>
          </a:p>
        </p:txBody>
      </p:sp>
    </p:spTree>
    <p:extLst>
      <p:ext uri="{BB962C8B-B14F-4D97-AF65-F5344CB8AC3E}">
        <p14:creationId xmlns:p14="http://schemas.microsoft.com/office/powerpoint/2010/main" val="1255157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frequentist analysis is</a:t>
            </a:r>
            <a:r>
              <a:rPr lang="en-US" baseline="0" dirty="0" smtClean="0"/>
              <a:t> called as such because it asks the question: for all the possible experiments run, how weird is this data? Depending on our sample, we use different distributions, which we can see from the different shapes of the t distributions according to the degrees of freedom. Now if its really weird, we then entertain the possibility that, hey! It may come from a different distribution.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13</a:t>
            </a:fld>
            <a:endParaRPr lang="en-US"/>
          </a:p>
        </p:txBody>
      </p:sp>
    </p:spTree>
    <p:extLst>
      <p:ext uri="{BB962C8B-B14F-4D97-AF65-F5344CB8AC3E}">
        <p14:creationId xmlns:p14="http://schemas.microsoft.com/office/powerpoint/2010/main" val="3532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Anyone know who these guys are? So Fisher considered p values</a:t>
            </a:r>
            <a:r>
              <a:rPr lang="en-US" baseline="0" dirty="0" smtClean="0"/>
              <a:t> as evidence, similar to Bayesian analysis. However, he didn’t control for error </a:t>
            </a:r>
            <a:r>
              <a:rPr lang="mr-IN" baseline="0" dirty="0" smtClean="0"/>
              <a:t>–</a:t>
            </a:r>
            <a:r>
              <a:rPr lang="en-US" baseline="0" dirty="0" smtClean="0"/>
              <a:t> whereas </a:t>
            </a:r>
            <a:r>
              <a:rPr lang="en-US" baseline="0" dirty="0" err="1" smtClean="0"/>
              <a:t>Neyman</a:t>
            </a:r>
            <a:r>
              <a:rPr lang="en-US" baseline="0" dirty="0" smtClean="0"/>
              <a:t> and Pearson used the p value as a decision making process, and introduced Type I and Type II error. Both ideas are mutually irreconcilable but they are used together. Have you seen sometimes we see one asterisk for less than .05,but two for less than .01 and three for less than.001? That</a:t>
            </a:r>
            <a:r>
              <a:rPr lang="mr-IN" baseline="0" dirty="0" smtClean="0"/>
              <a:t>’</a:t>
            </a:r>
            <a:r>
              <a:rPr lang="en-US" baseline="0" dirty="0" smtClean="0"/>
              <a:t>s Fisher’s approach, and yet we also set a strong limit at .05, which is </a:t>
            </a:r>
            <a:r>
              <a:rPr lang="en-US" baseline="0" dirty="0" err="1" smtClean="0"/>
              <a:t>Neyman</a:t>
            </a:r>
            <a:r>
              <a:rPr lang="en-US" baseline="0" dirty="0" smtClean="0"/>
              <a:t>-Pearson’s approach. Note that </a:t>
            </a:r>
            <a:r>
              <a:rPr lang="en-US" baseline="0" dirty="0" err="1" smtClean="0"/>
              <a:t>Neyman</a:t>
            </a:r>
            <a:r>
              <a:rPr lang="en-US" baseline="0" dirty="0" smtClean="0"/>
              <a:t>-Pearson said to always evaluate your alpha and set it to your error, rather than leaving it at a single point. Which we did.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14</a:t>
            </a:fld>
            <a:endParaRPr lang="en-US"/>
          </a:p>
        </p:txBody>
      </p:sp>
    </p:spTree>
    <p:extLst>
      <p:ext uri="{BB962C8B-B14F-4D97-AF65-F5344CB8AC3E}">
        <p14:creationId xmlns:p14="http://schemas.microsoft.com/office/powerpoint/2010/main" val="1981481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talk about Bayesian Reasoning</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16</a:t>
            </a:fld>
            <a:endParaRPr lang="en-US"/>
          </a:p>
        </p:txBody>
      </p:sp>
    </p:spTree>
    <p:extLst>
      <p:ext uri="{BB962C8B-B14F-4D97-AF65-F5344CB8AC3E}">
        <p14:creationId xmlns:p14="http://schemas.microsoft.com/office/powerpoint/2010/main" val="84450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17</a:t>
            </a:fld>
            <a:endParaRPr lang="en-US"/>
          </a:p>
        </p:txBody>
      </p:sp>
    </p:spTree>
    <p:extLst>
      <p:ext uri="{BB962C8B-B14F-4D97-AF65-F5344CB8AC3E}">
        <p14:creationId xmlns:p14="http://schemas.microsoft.com/office/powerpoint/2010/main" val="156513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imagine you have two colleagues at the</a:t>
            </a:r>
            <a:r>
              <a:rPr lang="en-US" baseline="0" dirty="0" smtClean="0"/>
              <a:t> university. One is known to be very prim and proper, and is a 8 on the calm scale. </a:t>
            </a:r>
          </a:p>
          <a:p>
            <a:endParaRPr lang="en-US" baseline="0" dirty="0" smtClean="0"/>
          </a:p>
          <a:p>
            <a:r>
              <a:rPr lang="en-US" baseline="0" dirty="0" smtClean="0"/>
              <a:t>So when you run an experiment, and you have LOOOADS of unbiased data for a finding, and you find a finding in the other direction. What would you think? Maybe its measurement error, maybe its an anomaly.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18</a:t>
            </a:fld>
            <a:endParaRPr lang="en-US"/>
          </a:p>
        </p:txBody>
      </p:sp>
    </p:spTree>
    <p:extLst>
      <p:ext uri="{BB962C8B-B14F-4D97-AF65-F5344CB8AC3E}">
        <p14:creationId xmlns:p14="http://schemas.microsoft.com/office/powerpoint/2010/main" val="160922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above.</a:t>
            </a:r>
          </a:p>
          <a:p>
            <a:endParaRPr lang="en-US" baseline="0" dirty="0" smtClean="0"/>
          </a:p>
          <a:p>
            <a:r>
              <a:rPr lang="en-US" baseline="0" dirty="0" smtClean="0"/>
              <a:t>So in an experimental context, the more evidence you have for something, it accumulates, and your posterior becomes your prior.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20</a:t>
            </a:fld>
            <a:endParaRPr lang="en-US"/>
          </a:p>
        </p:txBody>
      </p:sp>
    </p:spTree>
    <p:extLst>
      <p:ext uri="{BB962C8B-B14F-4D97-AF65-F5344CB8AC3E}">
        <p14:creationId xmlns:p14="http://schemas.microsoft.com/office/powerpoint/2010/main" val="1032666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rule is that posterior belief can be updated,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21</a:t>
            </a:fld>
            <a:endParaRPr lang="en-US"/>
          </a:p>
        </p:txBody>
      </p:sp>
    </p:spTree>
    <p:extLst>
      <p:ext uri="{BB962C8B-B14F-4D97-AF65-F5344CB8AC3E}">
        <p14:creationId xmlns:p14="http://schemas.microsoft.com/office/powerpoint/2010/main" val="186956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found a broken up, and</a:t>
            </a:r>
            <a:r>
              <a:rPr lang="en-US" baseline="0" dirty="0" smtClean="0"/>
              <a:t> you have 2 culprits, a cat or god. YOU DON’T REALLY KNOW WHICH COULD HAVE DONE IT. And you find a cat print but its really far from the cup, what do you think? WEAK EVIDENCE DOESN’T REALLY SHIFT THE BELIEF.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22</a:t>
            </a:fld>
            <a:endParaRPr lang="en-US"/>
          </a:p>
        </p:txBody>
      </p:sp>
    </p:spTree>
    <p:extLst>
      <p:ext uri="{BB962C8B-B14F-4D97-AF65-F5344CB8AC3E}">
        <p14:creationId xmlns:p14="http://schemas.microsoft.com/office/powerpoint/2010/main" val="455420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found a broken up, and</a:t>
            </a:r>
            <a:r>
              <a:rPr lang="en-US" baseline="0" dirty="0" smtClean="0"/>
              <a:t> you have 2 culprits, a cat or god. YOU DON’T REALLY KNOW WHICH COULD HAVE DONE IT. And you find a cat print but its really far from the cup, what do you think? WEAK EVIDENCE DOESN’T REALLY SHIFT THE BELIEF.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23</a:t>
            </a:fld>
            <a:endParaRPr lang="en-US"/>
          </a:p>
        </p:txBody>
      </p:sp>
    </p:spTree>
    <p:extLst>
      <p:ext uri="{BB962C8B-B14F-4D97-AF65-F5344CB8AC3E}">
        <p14:creationId xmlns:p14="http://schemas.microsoft.com/office/powerpoint/2010/main" val="1666656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2</a:t>
            </a:fld>
            <a:endParaRPr lang="en-US"/>
          </a:p>
        </p:txBody>
      </p:sp>
    </p:spTree>
    <p:extLst>
      <p:ext uri="{BB962C8B-B14F-4D97-AF65-F5344CB8AC3E}">
        <p14:creationId xmlns:p14="http://schemas.microsoft.com/office/powerpoint/2010/main" val="651811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rule is that posterior belief can be updated,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24</a:t>
            </a:fld>
            <a:endParaRPr lang="en-US"/>
          </a:p>
        </p:txBody>
      </p:sp>
    </p:spTree>
    <p:extLst>
      <p:ext uri="{BB962C8B-B14F-4D97-AF65-F5344CB8AC3E}">
        <p14:creationId xmlns:p14="http://schemas.microsoft.com/office/powerpoint/2010/main" val="1243743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encounter</a:t>
            </a:r>
            <a:r>
              <a:rPr lang="en-US" baseline="0" dirty="0" smtClean="0"/>
              <a:t> the same scenario, however the cat was with us when we heard the mug broke, letting the prior be strongly at the dog. We also found a cat paw </a:t>
            </a:r>
            <a:r>
              <a:rPr lang="en-US" baseline="0" dirty="0" err="1" smtClean="0"/>
              <a:t>printnear</a:t>
            </a:r>
            <a:r>
              <a:rPr lang="en-US" baseline="0" dirty="0" smtClean="0"/>
              <a:t> the mug, giving strong evidence the cat. The belief now shifts. However, because we had strong priors, we still strongly believe the dog did it.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25</a:t>
            </a:fld>
            <a:endParaRPr lang="en-US"/>
          </a:p>
        </p:txBody>
      </p:sp>
    </p:spTree>
    <p:extLst>
      <p:ext uri="{BB962C8B-B14F-4D97-AF65-F5344CB8AC3E}">
        <p14:creationId xmlns:p14="http://schemas.microsoft.com/office/powerpoint/2010/main" val="1841686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rule is that posterior belief can be updated,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26</a:t>
            </a:fld>
            <a:endParaRPr lang="en-US"/>
          </a:p>
        </p:txBody>
      </p:sp>
    </p:spTree>
    <p:extLst>
      <p:ext uri="{BB962C8B-B14F-4D97-AF65-F5344CB8AC3E}">
        <p14:creationId xmlns:p14="http://schemas.microsoft.com/office/powerpoint/2010/main" val="1280918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if we we only kind of believed it was the dog, then we would have a wide distribution on the dog side, but if we strongly believed it was the dog, we would have a narrow distribution at the dog.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27</a:t>
            </a:fld>
            <a:endParaRPr lang="en-US"/>
          </a:p>
        </p:txBody>
      </p:sp>
    </p:spTree>
    <p:extLst>
      <p:ext uri="{BB962C8B-B14F-4D97-AF65-F5344CB8AC3E}">
        <p14:creationId xmlns:p14="http://schemas.microsoft.com/office/powerpoint/2010/main" val="1986261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encounter</a:t>
            </a:r>
            <a:r>
              <a:rPr lang="en-US" baseline="0" dirty="0" smtClean="0"/>
              <a:t> the same scenario, however the cat was with us when we heard the mug broke, letting the prior be strongly at the dog. We also found a cat paw </a:t>
            </a:r>
            <a:r>
              <a:rPr lang="en-US" baseline="0" dirty="0" err="1" smtClean="0"/>
              <a:t>printnear</a:t>
            </a:r>
            <a:r>
              <a:rPr lang="en-US" baseline="0" dirty="0" smtClean="0"/>
              <a:t> the mug, giving strong evidence the cat. The belief now shifts. However, because we had strong priors, we still strongly believe the dog did it.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28</a:t>
            </a:fld>
            <a:endParaRPr lang="en-US"/>
          </a:p>
        </p:txBody>
      </p:sp>
    </p:spTree>
    <p:extLst>
      <p:ext uri="{BB962C8B-B14F-4D97-AF65-F5344CB8AC3E}">
        <p14:creationId xmlns:p14="http://schemas.microsoft.com/office/powerpoint/2010/main" val="824468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encounter</a:t>
            </a:r>
            <a:r>
              <a:rPr lang="en-US" baseline="0" dirty="0" smtClean="0"/>
              <a:t> the same scenario, however the cat was with us when we heard the mug broke, letting the prior be strongly at the dog. We also found a cat paw </a:t>
            </a:r>
            <a:r>
              <a:rPr lang="en-US" baseline="0" dirty="0" err="1" smtClean="0"/>
              <a:t>printnear</a:t>
            </a:r>
            <a:r>
              <a:rPr lang="en-US" baseline="0" dirty="0" smtClean="0"/>
              <a:t> the mug, giving strong evidence the cat. The belief now shifts. However, because we had strong priors, we still strongly believe the dog did it.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29</a:t>
            </a:fld>
            <a:endParaRPr lang="en-US"/>
          </a:p>
        </p:txBody>
      </p:sp>
    </p:spTree>
    <p:extLst>
      <p:ext uri="{BB962C8B-B14F-4D97-AF65-F5344CB8AC3E}">
        <p14:creationId xmlns:p14="http://schemas.microsoft.com/office/powerpoint/2010/main" val="63211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a:t>
            </a:r>
            <a:r>
              <a:rPr lang="en-US" baseline="0" dirty="0" smtClean="0"/>
              <a:t>w that you have p(positive), can you calculate the outcome?</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36</a:t>
            </a:fld>
            <a:endParaRPr lang="en-US"/>
          </a:p>
        </p:txBody>
      </p:sp>
    </p:spTree>
    <p:extLst>
      <p:ext uri="{BB962C8B-B14F-4D97-AF65-F5344CB8AC3E}">
        <p14:creationId xmlns:p14="http://schemas.microsoft.com/office/powerpoint/2010/main" val="1518758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37</a:t>
            </a:fld>
            <a:endParaRPr lang="en-US"/>
          </a:p>
        </p:txBody>
      </p:sp>
    </p:spTree>
    <p:extLst>
      <p:ext uri="{BB962C8B-B14F-4D97-AF65-F5344CB8AC3E}">
        <p14:creationId xmlns:p14="http://schemas.microsoft.com/office/powerpoint/2010/main" val="900982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 our current belief</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38</a:t>
            </a:fld>
            <a:endParaRPr lang="en-US"/>
          </a:p>
        </p:txBody>
      </p:sp>
    </p:spTree>
    <p:extLst>
      <p:ext uri="{BB962C8B-B14F-4D97-AF65-F5344CB8AC3E}">
        <p14:creationId xmlns:p14="http://schemas.microsoft.com/office/powerpoint/2010/main" val="1939984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39</a:t>
            </a:fld>
            <a:endParaRPr lang="en-US"/>
          </a:p>
        </p:txBody>
      </p:sp>
    </p:spTree>
    <p:extLst>
      <p:ext uri="{BB962C8B-B14F-4D97-AF65-F5344CB8AC3E}">
        <p14:creationId xmlns:p14="http://schemas.microsoft.com/office/powerpoint/2010/main" val="170012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So here’s what a typical trial looks like. In a stream of images, a target image will be rotated 90 degrees, to the left or the right. All you need to do is indicate in which direction the target image is rotated.</a:t>
            </a:r>
            <a:endParaRPr lang="en-AU" altLang="en-US"/>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4200">
                <a:solidFill>
                  <a:srgbClr val="000000"/>
                </a:solidFill>
                <a:latin typeface="Gill Sans" charset="0"/>
                <a:ea typeface="Heiti SC Medium" charset="-122"/>
                <a:cs typeface="Heiti SC Medium" charset="-122"/>
                <a:sym typeface="Gill Sans" charset="0"/>
              </a:defRPr>
            </a:lvl1pPr>
            <a:lvl2pPr marL="742950" indent="-285750">
              <a:defRPr sz="4200">
                <a:solidFill>
                  <a:srgbClr val="000000"/>
                </a:solidFill>
                <a:latin typeface="Gill Sans" charset="0"/>
                <a:ea typeface="Heiti SC Medium" charset="-122"/>
                <a:cs typeface="Heiti SC Medium" charset="-122"/>
                <a:sym typeface="Gill Sans" charset="0"/>
              </a:defRPr>
            </a:lvl2pPr>
            <a:lvl3pPr marL="1143000" indent="-228600">
              <a:defRPr sz="4200">
                <a:solidFill>
                  <a:srgbClr val="000000"/>
                </a:solidFill>
                <a:latin typeface="Gill Sans" charset="0"/>
                <a:ea typeface="Heiti SC Medium" charset="-122"/>
                <a:cs typeface="Heiti SC Medium" charset="-122"/>
                <a:sym typeface="Gill Sans" charset="0"/>
              </a:defRPr>
            </a:lvl3pPr>
            <a:lvl4pPr marL="1600200" indent="-228600">
              <a:defRPr sz="4200">
                <a:solidFill>
                  <a:srgbClr val="000000"/>
                </a:solidFill>
                <a:latin typeface="Gill Sans" charset="0"/>
                <a:ea typeface="Heiti SC Medium" charset="-122"/>
                <a:cs typeface="Heiti SC Medium" charset="-122"/>
                <a:sym typeface="Gill Sans" charset="0"/>
              </a:defRPr>
            </a:lvl4pPr>
            <a:lvl5pPr marL="2057400" indent="-228600">
              <a:defRPr sz="4200">
                <a:solidFill>
                  <a:srgbClr val="000000"/>
                </a:solidFill>
                <a:latin typeface="Gill Sans" charset="0"/>
                <a:ea typeface="Heiti SC Medium" charset="-122"/>
                <a:cs typeface="Heiti SC Medium" charset="-122"/>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9pPr>
          </a:lstStyle>
          <a:p>
            <a:fld id="{D43C3BA7-5270-9A4B-A0C9-BA9D34E62484}" type="slidenum">
              <a:rPr lang="en-AU" altLang="en-US" sz="1200">
                <a:ea typeface="Heiti SC Light" charset="-122"/>
                <a:cs typeface="Heiti SC Light" charset="-122"/>
              </a:rPr>
              <a:pPr/>
              <a:t>3</a:t>
            </a:fld>
            <a:endParaRPr lang="en-AU" altLang="en-US" sz="1200">
              <a:ea typeface="Heiti SC Light" charset="-122"/>
              <a:cs typeface="Heiti SC Light" charset="-122"/>
            </a:endParaRPr>
          </a:p>
        </p:txBody>
      </p:sp>
    </p:spTree>
    <p:extLst>
      <p:ext uri="{BB962C8B-B14F-4D97-AF65-F5344CB8AC3E}">
        <p14:creationId xmlns:p14="http://schemas.microsoft.com/office/powerpoint/2010/main" val="1013924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remember the Bayes Formula, we know that often there are more than one hypotheses or models that we can use to explain our data. Likelihood is how well do the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41</a:t>
            </a:fld>
            <a:endParaRPr lang="en-US"/>
          </a:p>
        </p:txBody>
      </p:sp>
    </p:spTree>
    <p:extLst>
      <p:ext uri="{BB962C8B-B14F-4D97-AF65-F5344CB8AC3E}">
        <p14:creationId xmlns:p14="http://schemas.microsoft.com/office/powerpoint/2010/main" val="1894675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likelihood is how</a:t>
            </a:r>
            <a:r>
              <a:rPr lang="en-US" baseline="0" dirty="0" smtClean="0"/>
              <a:t> well the data fit the hypothesis</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42</a:t>
            </a:fld>
            <a:endParaRPr lang="en-US"/>
          </a:p>
        </p:txBody>
      </p:sp>
    </p:spTree>
    <p:extLst>
      <p:ext uri="{BB962C8B-B14F-4D97-AF65-F5344CB8AC3E}">
        <p14:creationId xmlns:p14="http://schemas.microsoft.com/office/powerpoint/2010/main" val="52672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likelihood is how</a:t>
            </a:r>
            <a:r>
              <a:rPr lang="en-US" baseline="0" dirty="0" smtClean="0"/>
              <a:t> well the data fit the hypothesis</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43</a:t>
            </a:fld>
            <a:endParaRPr lang="en-US"/>
          </a:p>
        </p:txBody>
      </p:sp>
    </p:spTree>
    <p:extLst>
      <p:ext uri="{BB962C8B-B14F-4D97-AF65-F5344CB8AC3E}">
        <p14:creationId xmlns:p14="http://schemas.microsoft.com/office/powerpoint/2010/main" val="1327074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44</a:t>
            </a:fld>
            <a:endParaRPr lang="en-US"/>
          </a:p>
        </p:txBody>
      </p:sp>
    </p:spTree>
    <p:extLst>
      <p:ext uri="{BB962C8B-B14F-4D97-AF65-F5344CB8AC3E}">
        <p14:creationId xmlns:p14="http://schemas.microsoft.com/office/powerpoint/2010/main" val="980501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45</a:t>
            </a:fld>
            <a:endParaRPr lang="en-US"/>
          </a:p>
        </p:txBody>
      </p:sp>
    </p:spTree>
    <p:extLst>
      <p:ext uri="{BB962C8B-B14F-4D97-AF65-F5344CB8AC3E}">
        <p14:creationId xmlns:p14="http://schemas.microsoft.com/office/powerpoint/2010/main" val="807194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49</a:t>
            </a:fld>
            <a:endParaRPr lang="en-US"/>
          </a:p>
        </p:txBody>
      </p:sp>
    </p:spTree>
    <p:extLst>
      <p:ext uri="{BB962C8B-B14F-4D97-AF65-F5344CB8AC3E}">
        <p14:creationId xmlns:p14="http://schemas.microsoft.com/office/powerpoint/2010/main" val="2110477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60</a:t>
            </a:fld>
            <a:endParaRPr lang="en-US"/>
          </a:p>
        </p:txBody>
      </p:sp>
    </p:spTree>
    <p:extLst>
      <p:ext uri="{BB962C8B-B14F-4D97-AF65-F5344CB8AC3E}">
        <p14:creationId xmlns:p14="http://schemas.microsoft.com/office/powerpoint/2010/main" val="184752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61</a:t>
            </a:fld>
            <a:endParaRPr lang="en-US"/>
          </a:p>
        </p:txBody>
      </p:sp>
    </p:spTree>
    <p:extLst>
      <p:ext uri="{BB962C8B-B14F-4D97-AF65-F5344CB8AC3E}">
        <p14:creationId xmlns:p14="http://schemas.microsoft.com/office/powerpoint/2010/main" val="108786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Alright, let’s begin.</a:t>
            </a:r>
          </a:p>
          <a:p>
            <a:pPr eaLnBrk="1" hangingPunct="1">
              <a:spcBef>
                <a:spcPct val="0"/>
              </a:spcBef>
            </a:pPr>
            <a:r>
              <a:rPr lang="en-US" altLang="en-US" i="1"/>
              <a:t>Trial Commences</a:t>
            </a:r>
            <a:endParaRPr lang="en-US" altLang="en-US"/>
          </a:p>
          <a:p>
            <a:pPr eaLnBrk="1" hangingPunct="1">
              <a:spcBef>
                <a:spcPct val="0"/>
              </a:spcBef>
            </a:pPr>
            <a:r>
              <a:rPr lang="en-US" altLang="en-US"/>
              <a:t>Which direction was the image rotated?</a:t>
            </a:r>
          </a:p>
          <a:p>
            <a:pPr eaLnBrk="1" hangingPunct="1">
              <a:spcBef>
                <a:spcPct val="0"/>
              </a:spcBef>
            </a:pPr>
            <a:r>
              <a:rPr lang="en-US" altLang="en-US"/>
              <a:t>Alright, let’s try that again</a:t>
            </a:r>
          </a:p>
          <a:p>
            <a:pPr eaLnBrk="1" hangingPunct="1">
              <a:spcBef>
                <a:spcPct val="0"/>
              </a:spcBef>
            </a:pPr>
            <a:r>
              <a:rPr lang="en-US" altLang="en-US"/>
              <a:t>Which direction was the image rotated?</a:t>
            </a:r>
          </a:p>
          <a:p>
            <a:pPr eaLnBrk="1" hangingPunct="1">
              <a:spcBef>
                <a:spcPct val="0"/>
              </a:spcBef>
            </a:pPr>
            <a:r>
              <a:rPr lang="en-US" altLang="en-US"/>
              <a:t>How many of you saw the snake?</a:t>
            </a:r>
            <a:endParaRPr lang="en-AU" altLang="en-US" i="1"/>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4200">
                <a:solidFill>
                  <a:srgbClr val="000000"/>
                </a:solidFill>
                <a:latin typeface="Gill Sans" charset="0"/>
                <a:ea typeface="Heiti SC Medium" charset="-122"/>
                <a:cs typeface="Heiti SC Medium" charset="-122"/>
                <a:sym typeface="Gill Sans" charset="0"/>
              </a:defRPr>
            </a:lvl1pPr>
            <a:lvl2pPr marL="742950" indent="-285750">
              <a:defRPr sz="4200">
                <a:solidFill>
                  <a:srgbClr val="000000"/>
                </a:solidFill>
                <a:latin typeface="Gill Sans" charset="0"/>
                <a:ea typeface="Heiti SC Medium" charset="-122"/>
                <a:cs typeface="Heiti SC Medium" charset="-122"/>
                <a:sym typeface="Gill Sans" charset="0"/>
              </a:defRPr>
            </a:lvl2pPr>
            <a:lvl3pPr marL="1143000" indent="-228600">
              <a:defRPr sz="4200">
                <a:solidFill>
                  <a:srgbClr val="000000"/>
                </a:solidFill>
                <a:latin typeface="Gill Sans" charset="0"/>
                <a:ea typeface="Heiti SC Medium" charset="-122"/>
                <a:cs typeface="Heiti SC Medium" charset="-122"/>
                <a:sym typeface="Gill Sans" charset="0"/>
              </a:defRPr>
            </a:lvl3pPr>
            <a:lvl4pPr marL="1600200" indent="-228600">
              <a:defRPr sz="4200">
                <a:solidFill>
                  <a:srgbClr val="000000"/>
                </a:solidFill>
                <a:latin typeface="Gill Sans" charset="0"/>
                <a:ea typeface="Heiti SC Medium" charset="-122"/>
                <a:cs typeface="Heiti SC Medium" charset="-122"/>
                <a:sym typeface="Gill Sans" charset="0"/>
              </a:defRPr>
            </a:lvl4pPr>
            <a:lvl5pPr marL="2057400" indent="-228600">
              <a:defRPr sz="4200">
                <a:solidFill>
                  <a:srgbClr val="000000"/>
                </a:solidFill>
                <a:latin typeface="Gill Sans" charset="0"/>
                <a:ea typeface="Heiti SC Medium" charset="-122"/>
                <a:cs typeface="Heiti SC Medium" charset="-122"/>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9pPr>
          </a:lstStyle>
          <a:p>
            <a:fld id="{A7BA7DFB-7184-7748-A8A9-72C4196CE7FB}" type="slidenum">
              <a:rPr lang="en-AU" altLang="en-US" sz="1200">
                <a:ea typeface="Heiti SC Light" charset="-122"/>
                <a:cs typeface="Heiti SC Light" charset="-122"/>
              </a:rPr>
              <a:pPr/>
              <a:t>4</a:t>
            </a:fld>
            <a:endParaRPr lang="en-AU" altLang="en-US" sz="1200">
              <a:ea typeface="Heiti SC Light" charset="-122"/>
              <a:cs typeface="Heiti SC Light" charset="-122"/>
            </a:endParaRPr>
          </a:p>
        </p:txBody>
      </p:sp>
    </p:spTree>
    <p:extLst>
      <p:ext uri="{BB962C8B-B14F-4D97-AF65-F5344CB8AC3E}">
        <p14:creationId xmlns:p14="http://schemas.microsoft.com/office/powerpoint/2010/main" val="7046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5</a:t>
            </a:fld>
            <a:endParaRPr lang="en-US"/>
          </a:p>
        </p:txBody>
      </p:sp>
    </p:spTree>
    <p:extLst>
      <p:ext uri="{BB962C8B-B14F-4D97-AF65-F5344CB8AC3E}">
        <p14:creationId xmlns:p14="http://schemas.microsoft.com/office/powerpoint/2010/main" val="1274364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Ego Depletion </a:t>
            </a:r>
            <a:r>
              <a:rPr lang="mr-IN" dirty="0" smtClean="0"/>
              <a:t>–</a:t>
            </a:r>
            <a:r>
              <a:rPr lang="en-US" dirty="0" smtClean="0"/>
              <a:t> entire rock hard literatures come under question</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6</a:t>
            </a:fld>
            <a:endParaRPr lang="en-US"/>
          </a:p>
        </p:txBody>
      </p:sp>
    </p:spTree>
    <p:extLst>
      <p:ext uri="{BB962C8B-B14F-4D97-AF65-F5344CB8AC3E}">
        <p14:creationId xmlns:p14="http://schemas.microsoft.com/office/powerpoint/2010/main" val="828150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Attentional Bias Modification, therapies that were about to be rolled out come under question</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7</a:t>
            </a:fld>
            <a:endParaRPr lang="en-US"/>
          </a:p>
        </p:txBody>
      </p:sp>
    </p:spTree>
    <p:extLst>
      <p:ext uri="{BB962C8B-B14F-4D97-AF65-F5344CB8AC3E}">
        <p14:creationId xmlns:p14="http://schemas.microsoft.com/office/powerpoint/2010/main" val="1232259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we can do to fix</a:t>
            </a:r>
            <a:r>
              <a:rPr lang="en-US" baseline="0" dirty="0" smtClean="0"/>
              <a:t> past literatures. We need to improve how we do science. </a:t>
            </a:r>
          </a:p>
          <a:p>
            <a:r>
              <a:rPr lang="en-US" baseline="0" dirty="0" smtClean="0"/>
              <a:t>Its bad considering the billions of dollars of funding and millions of hours poured into these fields (considering how hard it is to kill a literature), and the countless policies and treatments that have been rolled out as a result. And this is across the board. </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8</a:t>
            </a:fld>
            <a:endParaRPr lang="en-US"/>
          </a:p>
        </p:txBody>
      </p:sp>
    </p:spTree>
    <p:extLst>
      <p:ext uri="{BB962C8B-B14F-4D97-AF65-F5344CB8AC3E}">
        <p14:creationId xmlns:p14="http://schemas.microsoft.com/office/powerpoint/2010/main" val="88629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need to learn better statistics?</a:t>
            </a:r>
            <a:endParaRPr lang="en-US" dirty="0"/>
          </a:p>
        </p:txBody>
      </p:sp>
      <p:sp>
        <p:nvSpPr>
          <p:cNvPr id="4" name="Slide Number Placeholder 3"/>
          <p:cNvSpPr>
            <a:spLocks noGrp="1"/>
          </p:cNvSpPr>
          <p:nvPr>
            <p:ph type="sldNum" sz="quarter" idx="10"/>
          </p:nvPr>
        </p:nvSpPr>
        <p:spPr/>
        <p:txBody>
          <a:bodyPr/>
          <a:lstStyle/>
          <a:p>
            <a:fld id="{EBDE9E09-5CE6-2845-900A-0ED4B7044606}" type="slidenum">
              <a:rPr lang="en-US" smtClean="0"/>
              <a:t>9</a:t>
            </a:fld>
            <a:endParaRPr lang="en-US"/>
          </a:p>
        </p:txBody>
      </p:sp>
    </p:spTree>
    <p:extLst>
      <p:ext uri="{BB962C8B-B14F-4D97-AF65-F5344CB8AC3E}">
        <p14:creationId xmlns:p14="http://schemas.microsoft.com/office/powerpoint/2010/main" val="171124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9E790F-20E9-8C42-921A-9F307461DA39}" type="datetimeFigureOut">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C6565-5E84-E446-95D2-C890FB59424D}" type="slidenum">
              <a:rPr lang="en-US" smtClean="0"/>
              <a:t>‹#›</a:t>
            </a:fld>
            <a:endParaRPr lang="en-US"/>
          </a:p>
        </p:txBody>
      </p:sp>
    </p:spTree>
    <p:extLst>
      <p:ext uri="{BB962C8B-B14F-4D97-AF65-F5344CB8AC3E}">
        <p14:creationId xmlns:p14="http://schemas.microsoft.com/office/powerpoint/2010/main" val="4697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E790F-20E9-8C42-921A-9F307461DA39}" type="datetimeFigureOut">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C6565-5E84-E446-95D2-C890FB59424D}" type="slidenum">
              <a:rPr lang="en-US" smtClean="0"/>
              <a:t>‹#›</a:t>
            </a:fld>
            <a:endParaRPr lang="en-US"/>
          </a:p>
        </p:txBody>
      </p:sp>
    </p:spTree>
    <p:extLst>
      <p:ext uri="{BB962C8B-B14F-4D97-AF65-F5344CB8AC3E}">
        <p14:creationId xmlns:p14="http://schemas.microsoft.com/office/powerpoint/2010/main" val="18797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E790F-20E9-8C42-921A-9F307461DA39}" type="datetimeFigureOut">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C6565-5E84-E446-95D2-C890FB59424D}" type="slidenum">
              <a:rPr lang="en-US" smtClean="0"/>
              <a:t>‹#›</a:t>
            </a:fld>
            <a:endParaRPr lang="en-US"/>
          </a:p>
        </p:txBody>
      </p:sp>
    </p:spTree>
    <p:extLst>
      <p:ext uri="{BB962C8B-B14F-4D97-AF65-F5344CB8AC3E}">
        <p14:creationId xmlns:p14="http://schemas.microsoft.com/office/powerpoint/2010/main" val="337733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E790F-20E9-8C42-921A-9F307461DA39}" type="datetimeFigureOut">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C6565-5E84-E446-95D2-C890FB59424D}" type="slidenum">
              <a:rPr lang="en-US" smtClean="0"/>
              <a:t>‹#›</a:t>
            </a:fld>
            <a:endParaRPr lang="en-US"/>
          </a:p>
        </p:txBody>
      </p:sp>
    </p:spTree>
    <p:extLst>
      <p:ext uri="{BB962C8B-B14F-4D97-AF65-F5344CB8AC3E}">
        <p14:creationId xmlns:p14="http://schemas.microsoft.com/office/powerpoint/2010/main" val="132921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9E790F-20E9-8C42-921A-9F307461DA39}" type="datetimeFigureOut">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C6565-5E84-E446-95D2-C890FB59424D}" type="slidenum">
              <a:rPr lang="en-US" smtClean="0"/>
              <a:t>‹#›</a:t>
            </a:fld>
            <a:endParaRPr lang="en-US"/>
          </a:p>
        </p:txBody>
      </p:sp>
    </p:spTree>
    <p:extLst>
      <p:ext uri="{BB962C8B-B14F-4D97-AF65-F5344CB8AC3E}">
        <p14:creationId xmlns:p14="http://schemas.microsoft.com/office/powerpoint/2010/main" val="2015659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9E790F-20E9-8C42-921A-9F307461DA39}" type="datetimeFigureOut">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C6565-5E84-E446-95D2-C890FB59424D}" type="slidenum">
              <a:rPr lang="en-US" smtClean="0"/>
              <a:t>‹#›</a:t>
            </a:fld>
            <a:endParaRPr lang="en-US"/>
          </a:p>
        </p:txBody>
      </p:sp>
    </p:spTree>
    <p:extLst>
      <p:ext uri="{BB962C8B-B14F-4D97-AF65-F5344CB8AC3E}">
        <p14:creationId xmlns:p14="http://schemas.microsoft.com/office/powerpoint/2010/main" val="63843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9E790F-20E9-8C42-921A-9F307461DA39}" type="datetimeFigureOut">
              <a:rPr lang="en-US" smtClean="0"/>
              <a:t>5/11/19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9C6565-5E84-E446-95D2-C890FB59424D}" type="slidenum">
              <a:rPr lang="en-US" smtClean="0"/>
              <a:t>‹#›</a:t>
            </a:fld>
            <a:endParaRPr lang="en-US"/>
          </a:p>
        </p:txBody>
      </p:sp>
    </p:spTree>
    <p:extLst>
      <p:ext uri="{BB962C8B-B14F-4D97-AF65-F5344CB8AC3E}">
        <p14:creationId xmlns:p14="http://schemas.microsoft.com/office/powerpoint/2010/main" val="1315735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9E790F-20E9-8C42-921A-9F307461DA39}" type="datetimeFigureOut">
              <a:rPr lang="en-US" smtClean="0"/>
              <a:t>5/11/19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9C6565-5E84-E446-95D2-C890FB59424D}" type="slidenum">
              <a:rPr lang="en-US" smtClean="0"/>
              <a:t>‹#›</a:t>
            </a:fld>
            <a:endParaRPr lang="en-US"/>
          </a:p>
        </p:txBody>
      </p:sp>
    </p:spTree>
    <p:extLst>
      <p:ext uri="{BB962C8B-B14F-4D97-AF65-F5344CB8AC3E}">
        <p14:creationId xmlns:p14="http://schemas.microsoft.com/office/powerpoint/2010/main" val="929788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9E790F-20E9-8C42-921A-9F307461DA39}" type="datetimeFigureOut">
              <a:rPr lang="en-US" smtClean="0"/>
              <a:t>5/11/19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9C6565-5E84-E446-95D2-C890FB59424D}" type="slidenum">
              <a:rPr lang="en-US" smtClean="0"/>
              <a:t>‹#›</a:t>
            </a:fld>
            <a:endParaRPr lang="en-US"/>
          </a:p>
        </p:txBody>
      </p:sp>
    </p:spTree>
    <p:extLst>
      <p:ext uri="{BB962C8B-B14F-4D97-AF65-F5344CB8AC3E}">
        <p14:creationId xmlns:p14="http://schemas.microsoft.com/office/powerpoint/2010/main" val="1861295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9E790F-20E9-8C42-921A-9F307461DA39}" type="datetimeFigureOut">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C6565-5E84-E446-95D2-C890FB59424D}" type="slidenum">
              <a:rPr lang="en-US" smtClean="0"/>
              <a:t>‹#›</a:t>
            </a:fld>
            <a:endParaRPr lang="en-US"/>
          </a:p>
        </p:txBody>
      </p:sp>
    </p:spTree>
    <p:extLst>
      <p:ext uri="{BB962C8B-B14F-4D97-AF65-F5344CB8AC3E}">
        <p14:creationId xmlns:p14="http://schemas.microsoft.com/office/powerpoint/2010/main" val="398762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9E790F-20E9-8C42-921A-9F307461DA39}" type="datetimeFigureOut">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C6565-5E84-E446-95D2-C890FB59424D}" type="slidenum">
              <a:rPr lang="en-US" smtClean="0"/>
              <a:t>‹#›</a:t>
            </a:fld>
            <a:endParaRPr lang="en-US"/>
          </a:p>
        </p:txBody>
      </p:sp>
    </p:spTree>
    <p:extLst>
      <p:ext uri="{BB962C8B-B14F-4D97-AF65-F5344CB8AC3E}">
        <p14:creationId xmlns:p14="http://schemas.microsoft.com/office/powerpoint/2010/main" val="18519554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9E790F-20E9-8C42-921A-9F307461DA39}" type="datetimeFigureOut">
              <a:rPr lang="en-US" smtClean="0"/>
              <a:t>5/11/19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C6565-5E84-E446-95D2-C890FB59424D}" type="slidenum">
              <a:rPr lang="en-US" smtClean="0"/>
              <a:t>‹#›</a:t>
            </a:fld>
            <a:endParaRPr lang="en-US"/>
          </a:p>
        </p:txBody>
      </p:sp>
    </p:spTree>
    <p:extLst>
      <p:ext uri="{BB962C8B-B14F-4D97-AF65-F5344CB8AC3E}">
        <p14:creationId xmlns:p14="http://schemas.microsoft.com/office/powerpoint/2010/main" val="558243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tiff"/></Relationships>
</file>

<file path=ppt/slides/_rels/slide14.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tiff"/><Relationship Id="rId6"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5"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tiff"/></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tiff"/><Relationship Id="rId6" Type="http://schemas.openxmlformats.org/officeDocument/2006/relationships/image" Target="../media/image40.png"/><Relationship Id="rId7"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tiff"/><Relationship Id="rId6" Type="http://schemas.openxmlformats.org/officeDocument/2006/relationships/image" Target="../media/image40.png"/><Relationship Id="rId7"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tiff"/></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tiff"/><Relationship Id="rId6" Type="http://schemas.openxmlformats.org/officeDocument/2006/relationships/image" Target="../media/image40.png"/><Relationship Id="rId7"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tiff"/></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7.tiff"/><Relationship Id="rId5"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7.tiff"/><Relationship Id="rId5"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4.png"/><Relationship Id="rId6" Type="http://schemas.openxmlformats.org/officeDocument/2006/relationships/image" Target="../media/image50.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1.png"/><Relationship Id="rId21" Type="http://schemas.openxmlformats.org/officeDocument/2006/relationships/image" Target="../media/image22.png"/><Relationship Id="rId22" Type="http://schemas.openxmlformats.org/officeDocument/2006/relationships/image" Target="../media/image23.png"/><Relationship Id="rId23" Type="http://schemas.openxmlformats.org/officeDocument/2006/relationships/image" Target="../media/image24.jpeg"/><Relationship Id="rId24" Type="http://schemas.openxmlformats.org/officeDocument/2006/relationships/image" Target="../media/image2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6" Type="http://schemas.openxmlformats.org/officeDocument/2006/relationships/image" Target="../media/image17.pn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0.png"/><Relationship Id="rId4"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image" Target="../media/image210.png"/><Relationship Id="rId4" Type="http://schemas.openxmlformats.org/officeDocument/2006/relationships/image" Target="../media/image220.png"/><Relationship Id="rId5"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tiff"/></Relationships>
</file>

<file path=ppt/slides/_rels/slide8.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567" y="1719787"/>
            <a:ext cx="11257005" cy="2036666"/>
          </a:xfrm>
        </p:spPr>
        <p:txBody>
          <a:bodyPr/>
          <a:lstStyle/>
          <a:p>
            <a:r>
              <a:rPr lang="en-US" b="1" dirty="0" smtClean="0">
                <a:latin typeface="+mn-lt"/>
              </a:rPr>
              <a:t>Introduction to Bayesian Analysis</a:t>
            </a:r>
            <a:endParaRPr lang="en-US" b="1" dirty="0">
              <a:latin typeface="+mn-lt"/>
            </a:endParaRPr>
          </a:p>
        </p:txBody>
      </p:sp>
      <p:sp>
        <p:nvSpPr>
          <p:cNvPr id="3" name="Subtitle 2"/>
          <p:cNvSpPr>
            <a:spLocks noGrp="1"/>
          </p:cNvSpPr>
          <p:nvPr>
            <p:ph type="subTitle" idx="1"/>
          </p:nvPr>
        </p:nvSpPr>
        <p:spPr>
          <a:xfrm>
            <a:off x="1561069" y="3963407"/>
            <a:ext cx="9144000" cy="917511"/>
          </a:xfrm>
        </p:spPr>
        <p:txBody>
          <a:bodyPr>
            <a:normAutofit/>
          </a:bodyPr>
          <a:lstStyle/>
          <a:p>
            <a:r>
              <a:rPr lang="en-US" dirty="0" smtClean="0"/>
              <a:t>Sandersan Onie</a:t>
            </a:r>
          </a:p>
          <a:p>
            <a:r>
              <a:rPr lang="en-US" i="1" dirty="0" smtClean="0">
                <a:solidFill>
                  <a:schemeClr val="bg1">
                    <a:lumMod val="50000"/>
                  </a:schemeClr>
                </a:solidFill>
              </a:rPr>
              <a:t>PhD Candidate, UNSW Sydney, School of Psychology</a:t>
            </a:r>
            <a:endParaRPr lang="en-US" i="1" dirty="0">
              <a:solidFill>
                <a:schemeClr val="bg1">
                  <a:lumMod val="50000"/>
                </a:schemeClr>
              </a:solidFill>
            </a:endParaRPr>
          </a:p>
        </p:txBody>
      </p:sp>
      <p:pic>
        <p:nvPicPr>
          <p:cNvPr id="4" name="Picture 3"/>
          <p:cNvPicPr>
            <a:picLocks noChangeAspect="1"/>
          </p:cNvPicPr>
          <p:nvPr/>
        </p:nvPicPr>
        <p:blipFill>
          <a:blip r:embed="rId3"/>
          <a:stretch>
            <a:fillRect/>
          </a:stretch>
        </p:blipFill>
        <p:spPr>
          <a:xfrm>
            <a:off x="293473" y="233363"/>
            <a:ext cx="2095500" cy="889000"/>
          </a:xfrm>
          <a:prstGeom prst="rect">
            <a:avLst/>
          </a:prstGeom>
        </p:spPr>
      </p:pic>
    </p:spTree>
    <p:extLst>
      <p:ext uri="{BB962C8B-B14F-4D97-AF65-F5344CB8AC3E}">
        <p14:creationId xmlns:p14="http://schemas.microsoft.com/office/powerpoint/2010/main" val="4800082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learn Bayesian Analysis?</a:t>
            </a:r>
            <a:endParaRPr lang="en-US" dirty="0"/>
          </a:p>
        </p:txBody>
      </p:sp>
      <p:sp>
        <p:nvSpPr>
          <p:cNvPr id="3" name="Content Placeholder 2"/>
          <p:cNvSpPr>
            <a:spLocks noGrp="1"/>
          </p:cNvSpPr>
          <p:nvPr>
            <p:ph idx="1"/>
          </p:nvPr>
        </p:nvSpPr>
        <p:spPr>
          <a:xfrm>
            <a:off x="838200" y="1825625"/>
            <a:ext cx="10515600" cy="4719554"/>
          </a:xfrm>
        </p:spPr>
        <p:txBody>
          <a:bodyPr>
            <a:normAutofit fontScale="92500" lnSpcReduction="20000"/>
          </a:bodyPr>
          <a:lstStyle/>
          <a:p>
            <a:r>
              <a:rPr lang="en-US" dirty="0" smtClean="0"/>
              <a:t>Rather than a categorical yes/no judgment, </a:t>
            </a:r>
            <a:r>
              <a:rPr lang="en-US" b="1" dirty="0" smtClean="0"/>
              <a:t>we can quantify strength of evidence</a:t>
            </a:r>
          </a:p>
          <a:p>
            <a:r>
              <a:rPr lang="en-US" dirty="0" smtClean="0"/>
              <a:t>We can give evidence for the null</a:t>
            </a:r>
          </a:p>
          <a:p>
            <a:r>
              <a:rPr lang="en-US" dirty="0" smtClean="0"/>
              <a:t>Reduces Type I and Type II error by telling you whether you have enough precision in your experiment</a:t>
            </a:r>
          </a:p>
          <a:p>
            <a:r>
              <a:rPr lang="en-US" dirty="0" smtClean="0"/>
              <a:t>More intuitive than Frequentist Analyses (we use Bayesian reasoning in day to day life)</a:t>
            </a:r>
          </a:p>
          <a:p>
            <a:r>
              <a:rPr lang="en-US" dirty="0" smtClean="0"/>
              <a:t>Unlike Frequentist analyses, under certain conditions we can continue collecting data after analysis</a:t>
            </a:r>
          </a:p>
          <a:p>
            <a:r>
              <a:rPr lang="en-US" dirty="0" smtClean="0"/>
              <a:t>Allows for accumulative science (where your findings can quantitatively be used for another)</a:t>
            </a:r>
          </a:p>
          <a:p>
            <a:r>
              <a:rPr lang="en-US" dirty="0" smtClean="0"/>
              <a:t>Intervals (Credible Intervals) have a shape, and not uniform like the Confidence Interval</a:t>
            </a:r>
            <a:endParaRPr lang="en-US" dirty="0"/>
          </a:p>
        </p:txBody>
      </p:sp>
    </p:spTree>
    <p:extLst>
      <p:ext uri="{BB962C8B-B14F-4D97-AF65-F5344CB8AC3E}">
        <p14:creationId xmlns:p14="http://schemas.microsoft.com/office/powerpoint/2010/main" val="186728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567" y="1719787"/>
            <a:ext cx="11257005" cy="2036666"/>
          </a:xfrm>
        </p:spPr>
        <p:txBody>
          <a:bodyPr/>
          <a:lstStyle/>
          <a:p>
            <a:r>
              <a:rPr lang="en-US" b="1" dirty="0" smtClean="0">
                <a:latin typeface="+mn-lt"/>
              </a:rPr>
              <a:t>Part 2: What on Earth is Bayes</a:t>
            </a:r>
            <a:endParaRPr lang="en-US" b="1" dirty="0">
              <a:latin typeface="+mn-lt"/>
            </a:endParaRPr>
          </a:p>
        </p:txBody>
      </p:sp>
      <p:sp>
        <p:nvSpPr>
          <p:cNvPr id="3" name="Subtitle 2"/>
          <p:cNvSpPr>
            <a:spLocks noGrp="1"/>
          </p:cNvSpPr>
          <p:nvPr>
            <p:ph type="subTitle" idx="1"/>
          </p:nvPr>
        </p:nvSpPr>
        <p:spPr>
          <a:xfrm>
            <a:off x="1561069" y="3963407"/>
            <a:ext cx="9144000" cy="917511"/>
          </a:xfrm>
        </p:spPr>
        <p:txBody>
          <a:bodyPr>
            <a:normAutofit/>
          </a:bodyPr>
          <a:lstStyle/>
          <a:p>
            <a:r>
              <a:rPr lang="en-US" dirty="0" smtClean="0"/>
              <a:t>Introduction to Bayesian Analysis</a:t>
            </a:r>
            <a:endParaRPr lang="en-US" i="1" dirty="0">
              <a:solidFill>
                <a:schemeClr val="bg1">
                  <a:lumMod val="50000"/>
                </a:schemeClr>
              </a:solidFill>
            </a:endParaRPr>
          </a:p>
        </p:txBody>
      </p:sp>
    </p:spTree>
    <p:extLst>
      <p:ext uri="{BB962C8B-B14F-4D97-AF65-F5344CB8AC3E}">
        <p14:creationId xmlns:p14="http://schemas.microsoft.com/office/powerpoint/2010/main" val="13678864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Refresher</a:t>
            </a:r>
            <a:endParaRPr lang="en-US" dirty="0"/>
          </a:p>
        </p:txBody>
      </p:sp>
      <p:sp>
        <p:nvSpPr>
          <p:cNvPr id="4" name="Content Placeholder 3"/>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1" dirty="0" smtClean="0"/>
              <a:t>Q: Why do we need to do statistics?</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A: We can’t sample everyone.</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Stats help us identify signal amongst noise (at least our current use), to make inference about the population from our sample. </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r>
              <a:rPr lang="en-US" sz="2400" b="1" dirty="0" smtClean="0"/>
              <a:t>Q: What is a </a:t>
            </a:r>
            <a:r>
              <a:rPr lang="en-US" sz="2400" b="1" i="1" dirty="0" smtClean="0"/>
              <a:t>p-value</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A: The probability of seeing data like or more extreme than this, assuming the null is true. i.e. </a:t>
            </a:r>
            <a:r>
              <a:rPr lang="en-US" sz="2400" i="1" dirty="0" smtClean="0"/>
              <a:t>P(</a:t>
            </a:r>
            <a:r>
              <a:rPr lang="en-US" sz="2400" i="1" dirty="0" err="1" smtClean="0"/>
              <a:t>Data|Null</a:t>
            </a:r>
            <a:r>
              <a:rPr lang="en-US" sz="2400" i="1" dirty="0" smtClean="0"/>
              <a:t> = True)</a:t>
            </a:r>
          </a:p>
        </p:txBody>
      </p:sp>
    </p:spTree>
    <p:extLst>
      <p:ext uri="{BB962C8B-B14F-4D97-AF65-F5344CB8AC3E}">
        <p14:creationId xmlns:p14="http://schemas.microsoft.com/office/powerpoint/2010/main" val="103131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Frequentist Analyses</a:t>
            </a:r>
            <a:endParaRPr lang="en-US" dirty="0"/>
          </a:p>
        </p:txBody>
      </p:sp>
      <p:pic>
        <p:nvPicPr>
          <p:cNvPr id="7" name="Picture 6"/>
          <p:cNvPicPr>
            <a:picLocks noChangeAspect="1"/>
          </p:cNvPicPr>
          <p:nvPr/>
        </p:nvPicPr>
        <p:blipFill>
          <a:blip r:embed="rId3"/>
          <a:stretch>
            <a:fillRect/>
          </a:stretch>
        </p:blipFill>
        <p:spPr>
          <a:xfrm>
            <a:off x="1765126" y="1980416"/>
            <a:ext cx="6840255" cy="4204390"/>
          </a:xfrm>
          <a:prstGeom prst="rect">
            <a:avLst/>
          </a:prstGeom>
        </p:spPr>
      </p:pic>
      <p:pic>
        <p:nvPicPr>
          <p:cNvPr id="8" name="Picture 7"/>
          <p:cNvPicPr>
            <a:picLocks noChangeAspect="1"/>
          </p:cNvPicPr>
          <p:nvPr/>
        </p:nvPicPr>
        <p:blipFill>
          <a:blip r:embed="rId3">
            <a:alphaModFix amt="70000"/>
          </a:blip>
          <a:stretch>
            <a:fillRect/>
          </a:stretch>
        </p:blipFill>
        <p:spPr>
          <a:xfrm>
            <a:off x="4066261" y="1980416"/>
            <a:ext cx="6840255" cy="4204390"/>
          </a:xfrm>
          <a:prstGeom prst="rect">
            <a:avLst/>
          </a:prstGeom>
        </p:spPr>
      </p:pic>
      <p:sp>
        <p:nvSpPr>
          <p:cNvPr id="9" name="TextBox 8"/>
          <p:cNvSpPr txBox="1"/>
          <p:nvPr/>
        </p:nvSpPr>
        <p:spPr>
          <a:xfrm>
            <a:off x="8605381" y="2818357"/>
            <a:ext cx="2972737" cy="369332"/>
          </a:xfrm>
          <a:prstGeom prst="rect">
            <a:avLst/>
          </a:prstGeom>
          <a:noFill/>
        </p:spPr>
        <p:txBody>
          <a:bodyPr wrap="none" rtlCol="0">
            <a:spAutoFit/>
          </a:bodyPr>
          <a:lstStyle/>
          <a:p>
            <a:r>
              <a:rPr lang="en-US" dirty="0" smtClean="0"/>
              <a:t>Or something, we don’t know</a:t>
            </a:r>
            <a:endParaRPr lang="en-US" dirty="0"/>
          </a:p>
        </p:txBody>
      </p:sp>
    </p:spTree>
    <p:extLst>
      <p:ext uri="{BB962C8B-B14F-4D97-AF65-F5344CB8AC3E}">
        <p14:creationId xmlns:p14="http://schemas.microsoft.com/office/powerpoint/2010/main" val="177046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Frequentist Analyses</a:t>
            </a:r>
            <a:endParaRPr lang="en-US" dirty="0"/>
          </a:p>
        </p:txBody>
      </p:sp>
      <p:pic>
        <p:nvPicPr>
          <p:cNvPr id="4" name="Picture 3"/>
          <p:cNvPicPr>
            <a:picLocks noChangeAspect="1"/>
          </p:cNvPicPr>
          <p:nvPr/>
        </p:nvPicPr>
        <p:blipFill>
          <a:blip r:embed="rId3"/>
          <a:stretch>
            <a:fillRect/>
          </a:stretch>
        </p:blipFill>
        <p:spPr>
          <a:xfrm>
            <a:off x="1639866" y="1978786"/>
            <a:ext cx="9145044" cy="3669761"/>
          </a:xfrm>
          <a:prstGeom prst="rect">
            <a:avLst/>
          </a:prstGeom>
        </p:spPr>
      </p:pic>
      <p:sp>
        <p:nvSpPr>
          <p:cNvPr id="6" name="TextBox 5"/>
          <p:cNvSpPr txBox="1"/>
          <p:nvPr/>
        </p:nvSpPr>
        <p:spPr>
          <a:xfrm>
            <a:off x="1841326" y="5626393"/>
            <a:ext cx="2485552" cy="369332"/>
          </a:xfrm>
          <a:prstGeom prst="rect">
            <a:avLst/>
          </a:prstGeom>
          <a:noFill/>
        </p:spPr>
        <p:txBody>
          <a:bodyPr wrap="none" rtlCol="0">
            <a:spAutoFit/>
          </a:bodyPr>
          <a:lstStyle/>
          <a:p>
            <a:r>
              <a:rPr lang="en-US" dirty="0" smtClean="0"/>
              <a:t>P-values are continuous!</a:t>
            </a:r>
            <a:endParaRPr lang="en-US" dirty="0"/>
          </a:p>
        </p:txBody>
      </p:sp>
      <p:sp>
        <p:nvSpPr>
          <p:cNvPr id="7" name="TextBox 6"/>
          <p:cNvSpPr txBox="1"/>
          <p:nvPr/>
        </p:nvSpPr>
        <p:spPr>
          <a:xfrm>
            <a:off x="5711869" y="5648547"/>
            <a:ext cx="4850815" cy="646331"/>
          </a:xfrm>
          <a:prstGeom prst="rect">
            <a:avLst/>
          </a:prstGeom>
          <a:noFill/>
        </p:spPr>
        <p:txBody>
          <a:bodyPr wrap="none" rtlCol="0">
            <a:spAutoFit/>
          </a:bodyPr>
          <a:lstStyle/>
          <a:p>
            <a:r>
              <a:rPr lang="en-US" dirty="0" err="1" smtClean="0"/>
              <a:t>Ummm</a:t>
            </a:r>
            <a:r>
              <a:rPr lang="mr-IN" dirty="0" smtClean="0"/>
              <a:t>…</a:t>
            </a:r>
            <a:r>
              <a:rPr lang="en-US" dirty="0" smtClean="0"/>
              <a:t> No, you have to set it at a fixed value to </a:t>
            </a:r>
          </a:p>
          <a:p>
            <a:r>
              <a:rPr lang="en-US" dirty="0"/>
              <a:t>c</a:t>
            </a:r>
            <a:r>
              <a:rPr lang="en-US" dirty="0" smtClean="0"/>
              <a:t>ontrol for error</a:t>
            </a:r>
            <a:endParaRPr lang="en-US" dirty="0"/>
          </a:p>
        </p:txBody>
      </p:sp>
    </p:spTree>
    <p:extLst>
      <p:ext uri="{BB962C8B-B14F-4D97-AF65-F5344CB8AC3E}">
        <p14:creationId xmlns:p14="http://schemas.microsoft.com/office/powerpoint/2010/main" val="24035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Frequentist Analyses - Issues</a:t>
            </a:r>
            <a:endParaRPr lang="en-US" dirty="0"/>
          </a:p>
        </p:txBody>
      </p:sp>
      <p:sp>
        <p:nvSpPr>
          <p:cNvPr id="3" name="Content Placeholder 2"/>
          <p:cNvSpPr>
            <a:spLocks noGrp="1"/>
          </p:cNvSpPr>
          <p:nvPr>
            <p:ph idx="1"/>
          </p:nvPr>
        </p:nvSpPr>
        <p:spPr/>
        <p:txBody>
          <a:bodyPr/>
          <a:lstStyle/>
          <a:p>
            <a:r>
              <a:rPr lang="en-US" dirty="0" smtClean="0"/>
              <a:t>No effect or not enough power? (can NEVER accept the Null, unless with enough power)</a:t>
            </a:r>
          </a:p>
          <a:p>
            <a:r>
              <a:rPr lang="en-US" dirty="0" smtClean="0"/>
              <a:t>A biased literature with inflated effect sizes results in overestimated power (we never know if we have enough power)</a:t>
            </a:r>
          </a:p>
          <a:p>
            <a:r>
              <a:rPr lang="en-US" dirty="0" smtClean="0"/>
              <a:t>Biased towards significance</a:t>
            </a:r>
          </a:p>
          <a:p>
            <a:r>
              <a:rPr lang="en-US" dirty="0" smtClean="0"/>
              <a:t>Flexible stopping rule enables people to test till significance</a:t>
            </a:r>
          </a:p>
          <a:p>
            <a:endParaRPr lang="en-US" dirty="0"/>
          </a:p>
        </p:txBody>
      </p:sp>
    </p:spTree>
    <p:extLst>
      <p:ext uri="{BB962C8B-B14F-4D97-AF65-F5344CB8AC3E}">
        <p14:creationId xmlns:p14="http://schemas.microsoft.com/office/powerpoint/2010/main" val="698261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567" y="1719787"/>
            <a:ext cx="11257005" cy="2036666"/>
          </a:xfrm>
        </p:spPr>
        <p:txBody>
          <a:bodyPr/>
          <a:lstStyle/>
          <a:p>
            <a:r>
              <a:rPr lang="en-US" b="1" dirty="0" smtClean="0">
                <a:latin typeface="+mn-lt"/>
              </a:rPr>
              <a:t>Part 2.1: Bayesian Reasoning</a:t>
            </a:r>
            <a:endParaRPr lang="en-US" b="1" dirty="0">
              <a:latin typeface="+mn-lt"/>
            </a:endParaRPr>
          </a:p>
        </p:txBody>
      </p:sp>
    </p:spTree>
    <p:extLst>
      <p:ext uri="{BB962C8B-B14F-4D97-AF65-F5344CB8AC3E}">
        <p14:creationId xmlns:p14="http://schemas.microsoft.com/office/powerpoint/2010/main" val="724524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Bayesian Reasoning</a:t>
            </a:r>
            <a:endParaRPr lang="en-US" dirty="0"/>
          </a:p>
        </p:txBody>
      </p:sp>
      <p:grpSp>
        <p:nvGrpSpPr>
          <p:cNvPr id="3" name="Group 2"/>
          <p:cNvGrpSpPr/>
          <p:nvPr/>
        </p:nvGrpSpPr>
        <p:grpSpPr>
          <a:xfrm>
            <a:off x="902824" y="2152887"/>
            <a:ext cx="10493416" cy="2476984"/>
            <a:chOff x="902824" y="2152887"/>
            <a:chExt cx="10493416" cy="2476984"/>
          </a:xfrm>
        </p:grpSpPr>
        <p:sp>
          <p:nvSpPr>
            <p:cNvPr id="4" name="Rounded Rectangle 3"/>
            <p:cNvSpPr/>
            <p:nvPr/>
          </p:nvSpPr>
          <p:spPr>
            <a:xfrm>
              <a:off x="902824" y="2152888"/>
              <a:ext cx="2476983" cy="247698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857508" y="2152888"/>
              <a:ext cx="2476983" cy="24769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8919257" y="2152887"/>
              <a:ext cx="2476983" cy="247698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382517" y="2668103"/>
              <a:ext cx="1517595" cy="1446550"/>
            </a:xfrm>
            <a:prstGeom prst="rect">
              <a:avLst/>
            </a:prstGeom>
            <a:noFill/>
          </p:spPr>
          <p:txBody>
            <a:bodyPr wrap="none" rtlCol="0">
              <a:spAutoFit/>
            </a:bodyPr>
            <a:lstStyle/>
            <a:p>
              <a:pPr algn="ctr"/>
              <a:r>
                <a:rPr lang="en-US" sz="4400" b="1" dirty="0" smtClean="0">
                  <a:solidFill>
                    <a:schemeClr val="bg1"/>
                  </a:solidFill>
                </a:rPr>
                <a:t>Prior</a:t>
              </a:r>
            </a:p>
            <a:p>
              <a:pPr algn="ctr"/>
              <a:r>
                <a:rPr lang="en-US" sz="4400" b="1" dirty="0" smtClean="0">
                  <a:solidFill>
                    <a:schemeClr val="bg1"/>
                  </a:solidFill>
                </a:rPr>
                <a:t>Belief</a:t>
              </a:r>
              <a:endParaRPr lang="en-US" sz="4400" b="1" dirty="0">
                <a:solidFill>
                  <a:schemeClr val="bg1"/>
                </a:solidFill>
              </a:endParaRPr>
            </a:p>
          </p:txBody>
        </p:sp>
        <p:sp>
          <p:nvSpPr>
            <p:cNvPr id="8" name="TextBox 7"/>
            <p:cNvSpPr txBox="1"/>
            <p:nvPr/>
          </p:nvSpPr>
          <p:spPr>
            <a:xfrm>
              <a:off x="5248972" y="3098987"/>
              <a:ext cx="1694055" cy="584775"/>
            </a:xfrm>
            <a:prstGeom prst="rect">
              <a:avLst/>
            </a:prstGeom>
            <a:noFill/>
          </p:spPr>
          <p:txBody>
            <a:bodyPr wrap="none" rtlCol="0">
              <a:spAutoFit/>
            </a:bodyPr>
            <a:lstStyle/>
            <a:p>
              <a:pPr algn="ctr"/>
              <a:r>
                <a:rPr lang="en-US" sz="3200" b="1" dirty="0" smtClean="0">
                  <a:solidFill>
                    <a:schemeClr val="bg1"/>
                  </a:solidFill>
                </a:rPr>
                <a:t>Evidence</a:t>
              </a:r>
              <a:endParaRPr lang="en-US" sz="3200" b="1" dirty="0">
                <a:solidFill>
                  <a:schemeClr val="bg1"/>
                </a:solidFill>
              </a:endParaRPr>
            </a:p>
          </p:txBody>
        </p:sp>
        <p:sp>
          <p:nvSpPr>
            <p:cNvPr id="9" name="TextBox 8"/>
            <p:cNvSpPr txBox="1"/>
            <p:nvPr/>
          </p:nvSpPr>
          <p:spPr>
            <a:xfrm>
              <a:off x="9053440" y="2685318"/>
              <a:ext cx="2208618" cy="1446550"/>
            </a:xfrm>
            <a:prstGeom prst="rect">
              <a:avLst/>
            </a:prstGeom>
            <a:noFill/>
          </p:spPr>
          <p:txBody>
            <a:bodyPr wrap="none" rtlCol="0">
              <a:spAutoFit/>
            </a:bodyPr>
            <a:lstStyle/>
            <a:p>
              <a:pPr algn="ctr"/>
              <a:r>
                <a:rPr lang="en-US" sz="4400" b="1" dirty="0" smtClean="0">
                  <a:solidFill>
                    <a:schemeClr val="bg1"/>
                  </a:solidFill>
                </a:rPr>
                <a:t>Updated</a:t>
              </a:r>
            </a:p>
            <a:p>
              <a:pPr algn="ctr"/>
              <a:r>
                <a:rPr lang="en-US" sz="4400" b="1" dirty="0" smtClean="0">
                  <a:solidFill>
                    <a:schemeClr val="bg1"/>
                  </a:solidFill>
                </a:rPr>
                <a:t>Belief</a:t>
              </a:r>
              <a:endParaRPr lang="en-US" sz="4400" b="1" dirty="0">
                <a:solidFill>
                  <a:schemeClr val="bg1"/>
                </a:solidFill>
              </a:endParaRPr>
            </a:p>
          </p:txBody>
        </p:sp>
        <p:sp>
          <p:nvSpPr>
            <p:cNvPr id="11" name="TextBox 10"/>
            <p:cNvSpPr txBox="1"/>
            <p:nvPr/>
          </p:nvSpPr>
          <p:spPr>
            <a:xfrm>
              <a:off x="3918619" y="3006656"/>
              <a:ext cx="444352" cy="769441"/>
            </a:xfrm>
            <a:prstGeom prst="rect">
              <a:avLst/>
            </a:prstGeom>
            <a:noFill/>
          </p:spPr>
          <p:txBody>
            <a:bodyPr wrap="none" rtlCol="0">
              <a:spAutoFit/>
            </a:bodyPr>
            <a:lstStyle/>
            <a:p>
              <a:r>
                <a:rPr lang="en-US" sz="4400" b="1" dirty="0" smtClean="0"/>
                <a:t>x</a:t>
              </a:r>
              <a:endParaRPr lang="en-US" sz="4400" b="1" dirty="0"/>
            </a:p>
          </p:txBody>
        </p:sp>
        <p:sp>
          <p:nvSpPr>
            <p:cNvPr id="12" name="TextBox 11"/>
            <p:cNvSpPr txBox="1"/>
            <p:nvPr/>
          </p:nvSpPr>
          <p:spPr>
            <a:xfrm>
              <a:off x="7894278" y="3006655"/>
              <a:ext cx="465192" cy="769441"/>
            </a:xfrm>
            <a:prstGeom prst="rect">
              <a:avLst/>
            </a:prstGeom>
            <a:noFill/>
          </p:spPr>
          <p:txBody>
            <a:bodyPr wrap="none" rtlCol="0">
              <a:spAutoFit/>
            </a:bodyPr>
            <a:lstStyle/>
            <a:p>
              <a:r>
                <a:rPr lang="en-US" sz="4400" b="1"/>
                <a:t>=</a:t>
              </a:r>
              <a:endParaRPr lang="en-US" sz="4400" b="1" dirty="0"/>
            </a:p>
          </p:txBody>
        </p:sp>
      </p:grpSp>
    </p:spTree>
    <p:extLst>
      <p:ext uri="{BB962C8B-B14F-4D97-AF65-F5344CB8AC3E}">
        <p14:creationId xmlns:p14="http://schemas.microsoft.com/office/powerpoint/2010/main" val="1126141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Case 1: Dancing Colleague (Onie et al., 2019)</a:t>
            </a:r>
            <a:endParaRPr lang="en-US" dirty="0"/>
          </a:p>
        </p:txBody>
      </p:sp>
      <p:pic>
        <p:nvPicPr>
          <p:cNvPr id="5" name="Picture 4"/>
          <p:cNvPicPr>
            <a:picLocks noChangeAspect="1"/>
          </p:cNvPicPr>
          <p:nvPr/>
        </p:nvPicPr>
        <p:blipFill>
          <a:blip r:embed="rId3"/>
          <a:stretch>
            <a:fillRect/>
          </a:stretch>
        </p:blipFill>
        <p:spPr>
          <a:xfrm>
            <a:off x="544011" y="4353044"/>
            <a:ext cx="2605747" cy="1459218"/>
          </a:xfrm>
          <a:prstGeom prst="rect">
            <a:avLst/>
          </a:prstGeom>
        </p:spPr>
      </p:pic>
      <p:pic>
        <p:nvPicPr>
          <p:cNvPr id="6" name="Picture 5"/>
          <p:cNvPicPr>
            <a:picLocks noChangeAspect="1"/>
          </p:cNvPicPr>
          <p:nvPr/>
        </p:nvPicPr>
        <p:blipFill rotWithShape="1">
          <a:blip r:embed="rId4"/>
          <a:srcRect b="18182"/>
          <a:stretch/>
        </p:blipFill>
        <p:spPr>
          <a:xfrm>
            <a:off x="559444" y="4353044"/>
            <a:ext cx="2593903" cy="1439082"/>
          </a:xfrm>
          <a:prstGeom prst="rect">
            <a:avLst/>
          </a:prstGeom>
        </p:spPr>
      </p:pic>
      <p:pic>
        <p:nvPicPr>
          <p:cNvPr id="7" name="Picture 6"/>
          <p:cNvPicPr>
            <a:picLocks noChangeAspect="1"/>
          </p:cNvPicPr>
          <p:nvPr/>
        </p:nvPicPr>
        <p:blipFill>
          <a:blip r:embed="rId5"/>
          <a:stretch>
            <a:fillRect/>
          </a:stretch>
        </p:blipFill>
        <p:spPr>
          <a:xfrm>
            <a:off x="559444" y="1790398"/>
            <a:ext cx="2608051" cy="1467029"/>
          </a:xfrm>
          <a:prstGeom prst="rect">
            <a:avLst/>
          </a:prstGeom>
        </p:spPr>
      </p:pic>
      <p:pic>
        <p:nvPicPr>
          <p:cNvPr id="3" name="Picture 2"/>
          <p:cNvPicPr>
            <a:picLocks noChangeAspect="1"/>
          </p:cNvPicPr>
          <p:nvPr/>
        </p:nvPicPr>
        <p:blipFill rotWithShape="1">
          <a:blip r:embed="rId6"/>
          <a:srcRect b="19316"/>
          <a:stretch/>
        </p:blipFill>
        <p:spPr>
          <a:xfrm>
            <a:off x="4654957" y="1790398"/>
            <a:ext cx="2608051" cy="1467029"/>
          </a:xfrm>
          <a:prstGeom prst="rect">
            <a:avLst/>
          </a:prstGeom>
        </p:spPr>
      </p:pic>
      <p:pic>
        <p:nvPicPr>
          <p:cNvPr id="8" name="Picture 7"/>
          <p:cNvPicPr>
            <a:picLocks noChangeAspect="1"/>
          </p:cNvPicPr>
          <p:nvPr/>
        </p:nvPicPr>
        <p:blipFill rotWithShape="1">
          <a:blip r:embed="rId6"/>
          <a:srcRect b="19316"/>
          <a:stretch/>
        </p:blipFill>
        <p:spPr>
          <a:xfrm>
            <a:off x="4608563" y="4326998"/>
            <a:ext cx="2593903" cy="1459070"/>
          </a:xfrm>
          <a:prstGeom prst="rect">
            <a:avLst/>
          </a:prstGeom>
        </p:spPr>
      </p:pic>
      <p:grpSp>
        <p:nvGrpSpPr>
          <p:cNvPr id="40" name="Group 39"/>
          <p:cNvGrpSpPr/>
          <p:nvPr/>
        </p:nvGrpSpPr>
        <p:grpSpPr>
          <a:xfrm>
            <a:off x="177819" y="3634845"/>
            <a:ext cx="3303813" cy="653279"/>
            <a:chOff x="177819" y="3634845"/>
            <a:chExt cx="3303813" cy="653279"/>
          </a:xfrm>
        </p:grpSpPr>
        <p:grpSp>
          <p:nvGrpSpPr>
            <p:cNvPr id="15" name="Group 14"/>
            <p:cNvGrpSpPr/>
            <p:nvPr/>
          </p:nvGrpSpPr>
          <p:grpSpPr>
            <a:xfrm>
              <a:off x="531321" y="3634845"/>
              <a:ext cx="2643964" cy="294374"/>
              <a:chOff x="544011" y="3716042"/>
              <a:chExt cx="2643964" cy="294374"/>
            </a:xfrm>
          </p:grpSpPr>
          <p:cxnSp>
            <p:nvCxnSpPr>
              <p:cNvPr id="11" name="Straight Connector 10"/>
              <p:cNvCxnSpPr/>
              <p:nvPr/>
            </p:nvCxnSpPr>
            <p:spPr>
              <a:xfrm>
                <a:off x="544011" y="3858016"/>
                <a:ext cx="2623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59444" y="3726469"/>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182928" y="3716042"/>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177819" y="3918792"/>
              <a:ext cx="655949" cy="369332"/>
            </a:xfrm>
            <a:prstGeom prst="rect">
              <a:avLst/>
            </a:prstGeom>
            <a:noFill/>
          </p:spPr>
          <p:txBody>
            <a:bodyPr wrap="none" rtlCol="0">
              <a:spAutoFit/>
            </a:bodyPr>
            <a:lstStyle/>
            <a:p>
              <a:r>
                <a:rPr lang="en-US" dirty="0" smtClean="0"/>
                <a:t>Calm</a:t>
              </a:r>
              <a:endParaRPr lang="en-US" dirty="0"/>
            </a:p>
          </p:txBody>
        </p:sp>
        <p:sp>
          <p:nvSpPr>
            <p:cNvPr id="37" name="TextBox 36"/>
            <p:cNvSpPr txBox="1"/>
            <p:nvPr/>
          </p:nvSpPr>
          <p:spPr>
            <a:xfrm>
              <a:off x="2793687" y="3882599"/>
              <a:ext cx="687945" cy="369332"/>
            </a:xfrm>
            <a:prstGeom prst="rect">
              <a:avLst/>
            </a:prstGeom>
            <a:noFill/>
          </p:spPr>
          <p:txBody>
            <a:bodyPr wrap="none" rtlCol="0">
              <a:spAutoFit/>
            </a:bodyPr>
            <a:lstStyle/>
            <a:p>
              <a:r>
                <a:rPr lang="en-US" dirty="0" smtClean="0"/>
                <a:t>Crazy</a:t>
              </a:r>
              <a:endParaRPr lang="en-US" dirty="0"/>
            </a:p>
          </p:txBody>
        </p:sp>
      </p:grpSp>
      <p:grpSp>
        <p:nvGrpSpPr>
          <p:cNvPr id="41" name="Group 40"/>
          <p:cNvGrpSpPr/>
          <p:nvPr/>
        </p:nvGrpSpPr>
        <p:grpSpPr>
          <a:xfrm>
            <a:off x="4307075" y="3598652"/>
            <a:ext cx="3303813" cy="653279"/>
            <a:chOff x="177819" y="3634845"/>
            <a:chExt cx="3303813" cy="653279"/>
          </a:xfrm>
        </p:grpSpPr>
        <p:grpSp>
          <p:nvGrpSpPr>
            <p:cNvPr id="42" name="Group 41"/>
            <p:cNvGrpSpPr/>
            <p:nvPr/>
          </p:nvGrpSpPr>
          <p:grpSpPr>
            <a:xfrm>
              <a:off x="531321" y="3634845"/>
              <a:ext cx="2643964" cy="294374"/>
              <a:chOff x="544011" y="3716042"/>
              <a:chExt cx="2643964" cy="294374"/>
            </a:xfrm>
          </p:grpSpPr>
          <p:cxnSp>
            <p:nvCxnSpPr>
              <p:cNvPr id="45" name="Straight Connector 44"/>
              <p:cNvCxnSpPr/>
              <p:nvPr/>
            </p:nvCxnSpPr>
            <p:spPr>
              <a:xfrm>
                <a:off x="544011" y="3858016"/>
                <a:ext cx="2623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9444" y="3726469"/>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182928" y="3716042"/>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77819" y="3918792"/>
              <a:ext cx="655949" cy="369332"/>
            </a:xfrm>
            <a:prstGeom prst="rect">
              <a:avLst/>
            </a:prstGeom>
            <a:noFill/>
          </p:spPr>
          <p:txBody>
            <a:bodyPr wrap="none" rtlCol="0">
              <a:spAutoFit/>
            </a:bodyPr>
            <a:lstStyle/>
            <a:p>
              <a:r>
                <a:rPr lang="en-US" dirty="0" smtClean="0"/>
                <a:t>Calm</a:t>
              </a:r>
              <a:endParaRPr lang="en-US" dirty="0"/>
            </a:p>
          </p:txBody>
        </p:sp>
        <p:sp>
          <p:nvSpPr>
            <p:cNvPr id="44" name="TextBox 43"/>
            <p:cNvSpPr txBox="1"/>
            <p:nvPr/>
          </p:nvSpPr>
          <p:spPr>
            <a:xfrm>
              <a:off x="2793687" y="3882599"/>
              <a:ext cx="687945" cy="369332"/>
            </a:xfrm>
            <a:prstGeom prst="rect">
              <a:avLst/>
            </a:prstGeom>
            <a:noFill/>
          </p:spPr>
          <p:txBody>
            <a:bodyPr wrap="none" rtlCol="0">
              <a:spAutoFit/>
            </a:bodyPr>
            <a:lstStyle/>
            <a:p>
              <a:r>
                <a:rPr lang="en-US" dirty="0" smtClean="0"/>
                <a:t>Crazy</a:t>
              </a:r>
              <a:endParaRPr lang="en-US" dirty="0"/>
            </a:p>
          </p:txBody>
        </p:sp>
      </p:grpSp>
      <p:grpSp>
        <p:nvGrpSpPr>
          <p:cNvPr id="55" name="Group 54"/>
          <p:cNvGrpSpPr/>
          <p:nvPr/>
        </p:nvGrpSpPr>
        <p:grpSpPr>
          <a:xfrm>
            <a:off x="136291" y="6121130"/>
            <a:ext cx="3303813" cy="653279"/>
            <a:chOff x="177819" y="3634845"/>
            <a:chExt cx="3303813" cy="653279"/>
          </a:xfrm>
        </p:grpSpPr>
        <p:grpSp>
          <p:nvGrpSpPr>
            <p:cNvPr id="56" name="Group 55"/>
            <p:cNvGrpSpPr/>
            <p:nvPr/>
          </p:nvGrpSpPr>
          <p:grpSpPr>
            <a:xfrm>
              <a:off x="531321" y="3634845"/>
              <a:ext cx="2643964" cy="294374"/>
              <a:chOff x="544011" y="3716042"/>
              <a:chExt cx="2643964" cy="294374"/>
            </a:xfrm>
          </p:grpSpPr>
          <p:cxnSp>
            <p:nvCxnSpPr>
              <p:cNvPr id="59" name="Straight Connector 58"/>
              <p:cNvCxnSpPr/>
              <p:nvPr/>
            </p:nvCxnSpPr>
            <p:spPr>
              <a:xfrm>
                <a:off x="544011" y="3858016"/>
                <a:ext cx="2623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559444" y="3726469"/>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82928" y="3716042"/>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177819" y="3918792"/>
              <a:ext cx="655949" cy="369332"/>
            </a:xfrm>
            <a:prstGeom prst="rect">
              <a:avLst/>
            </a:prstGeom>
            <a:noFill/>
          </p:spPr>
          <p:txBody>
            <a:bodyPr wrap="none" rtlCol="0">
              <a:spAutoFit/>
            </a:bodyPr>
            <a:lstStyle/>
            <a:p>
              <a:r>
                <a:rPr lang="en-US" dirty="0" smtClean="0"/>
                <a:t>Calm</a:t>
              </a:r>
              <a:endParaRPr lang="en-US" dirty="0"/>
            </a:p>
          </p:txBody>
        </p:sp>
        <p:sp>
          <p:nvSpPr>
            <p:cNvPr id="58" name="TextBox 57"/>
            <p:cNvSpPr txBox="1"/>
            <p:nvPr/>
          </p:nvSpPr>
          <p:spPr>
            <a:xfrm>
              <a:off x="2793687" y="3882599"/>
              <a:ext cx="687945" cy="369332"/>
            </a:xfrm>
            <a:prstGeom prst="rect">
              <a:avLst/>
            </a:prstGeom>
            <a:noFill/>
          </p:spPr>
          <p:txBody>
            <a:bodyPr wrap="none" rtlCol="0">
              <a:spAutoFit/>
            </a:bodyPr>
            <a:lstStyle/>
            <a:p>
              <a:r>
                <a:rPr lang="en-US" dirty="0" smtClean="0"/>
                <a:t>Crazy</a:t>
              </a:r>
              <a:endParaRPr lang="en-US" dirty="0"/>
            </a:p>
          </p:txBody>
        </p:sp>
      </p:grpSp>
      <p:grpSp>
        <p:nvGrpSpPr>
          <p:cNvPr id="62" name="Group 61"/>
          <p:cNvGrpSpPr/>
          <p:nvPr/>
        </p:nvGrpSpPr>
        <p:grpSpPr>
          <a:xfrm>
            <a:off x="4265547" y="6084937"/>
            <a:ext cx="3303813" cy="653279"/>
            <a:chOff x="177819" y="3634845"/>
            <a:chExt cx="3303813" cy="653279"/>
          </a:xfrm>
        </p:grpSpPr>
        <p:grpSp>
          <p:nvGrpSpPr>
            <p:cNvPr id="63" name="Group 62"/>
            <p:cNvGrpSpPr/>
            <p:nvPr/>
          </p:nvGrpSpPr>
          <p:grpSpPr>
            <a:xfrm>
              <a:off x="531321" y="3634845"/>
              <a:ext cx="2643964" cy="294374"/>
              <a:chOff x="544011" y="3716042"/>
              <a:chExt cx="2643964" cy="294374"/>
            </a:xfrm>
          </p:grpSpPr>
          <p:cxnSp>
            <p:nvCxnSpPr>
              <p:cNvPr id="66" name="Straight Connector 65"/>
              <p:cNvCxnSpPr/>
              <p:nvPr/>
            </p:nvCxnSpPr>
            <p:spPr>
              <a:xfrm>
                <a:off x="544011" y="3858016"/>
                <a:ext cx="2623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559444" y="3726469"/>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182928" y="3716042"/>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177819" y="3918792"/>
              <a:ext cx="655949" cy="369332"/>
            </a:xfrm>
            <a:prstGeom prst="rect">
              <a:avLst/>
            </a:prstGeom>
            <a:noFill/>
          </p:spPr>
          <p:txBody>
            <a:bodyPr wrap="none" rtlCol="0">
              <a:spAutoFit/>
            </a:bodyPr>
            <a:lstStyle/>
            <a:p>
              <a:r>
                <a:rPr lang="en-US" dirty="0" smtClean="0"/>
                <a:t>Calm</a:t>
              </a:r>
              <a:endParaRPr lang="en-US" dirty="0"/>
            </a:p>
          </p:txBody>
        </p:sp>
        <p:sp>
          <p:nvSpPr>
            <p:cNvPr id="65" name="TextBox 64"/>
            <p:cNvSpPr txBox="1"/>
            <p:nvPr/>
          </p:nvSpPr>
          <p:spPr>
            <a:xfrm>
              <a:off x="2793687" y="3882599"/>
              <a:ext cx="687945" cy="369332"/>
            </a:xfrm>
            <a:prstGeom prst="rect">
              <a:avLst/>
            </a:prstGeom>
            <a:noFill/>
          </p:spPr>
          <p:txBody>
            <a:bodyPr wrap="none" rtlCol="0">
              <a:spAutoFit/>
            </a:bodyPr>
            <a:lstStyle/>
            <a:p>
              <a:r>
                <a:rPr lang="en-US" dirty="0" smtClean="0"/>
                <a:t>Crazy</a:t>
              </a:r>
              <a:endParaRPr lang="en-US" dirty="0"/>
            </a:p>
          </p:txBody>
        </p:sp>
      </p:grpSp>
      <p:grpSp>
        <p:nvGrpSpPr>
          <p:cNvPr id="69" name="Group 68"/>
          <p:cNvGrpSpPr/>
          <p:nvPr/>
        </p:nvGrpSpPr>
        <p:grpSpPr>
          <a:xfrm>
            <a:off x="8367595" y="3609323"/>
            <a:ext cx="3303813" cy="653279"/>
            <a:chOff x="177819" y="3634845"/>
            <a:chExt cx="3303813" cy="653279"/>
          </a:xfrm>
        </p:grpSpPr>
        <p:grpSp>
          <p:nvGrpSpPr>
            <p:cNvPr id="70" name="Group 69"/>
            <p:cNvGrpSpPr/>
            <p:nvPr/>
          </p:nvGrpSpPr>
          <p:grpSpPr>
            <a:xfrm>
              <a:off x="531321" y="3634845"/>
              <a:ext cx="2643964" cy="294374"/>
              <a:chOff x="544011" y="3716042"/>
              <a:chExt cx="2643964" cy="294374"/>
            </a:xfrm>
          </p:grpSpPr>
          <p:cxnSp>
            <p:nvCxnSpPr>
              <p:cNvPr id="73" name="Straight Connector 72"/>
              <p:cNvCxnSpPr/>
              <p:nvPr/>
            </p:nvCxnSpPr>
            <p:spPr>
              <a:xfrm>
                <a:off x="544011" y="3858016"/>
                <a:ext cx="2623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559444" y="3726469"/>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182928" y="3716042"/>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177819" y="3918792"/>
              <a:ext cx="655949" cy="369332"/>
            </a:xfrm>
            <a:prstGeom prst="rect">
              <a:avLst/>
            </a:prstGeom>
            <a:noFill/>
          </p:spPr>
          <p:txBody>
            <a:bodyPr wrap="none" rtlCol="0">
              <a:spAutoFit/>
            </a:bodyPr>
            <a:lstStyle/>
            <a:p>
              <a:r>
                <a:rPr lang="en-US" dirty="0" smtClean="0"/>
                <a:t>Calm</a:t>
              </a:r>
              <a:endParaRPr lang="en-US" dirty="0"/>
            </a:p>
          </p:txBody>
        </p:sp>
        <p:sp>
          <p:nvSpPr>
            <p:cNvPr id="72" name="TextBox 71"/>
            <p:cNvSpPr txBox="1"/>
            <p:nvPr/>
          </p:nvSpPr>
          <p:spPr>
            <a:xfrm>
              <a:off x="2793687" y="3882599"/>
              <a:ext cx="687945" cy="369332"/>
            </a:xfrm>
            <a:prstGeom prst="rect">
              <a:avLst/>
            </a:prstGeom>
            <a:noFill/>
          </p:spPr>
          <p:txBody>
            <a:bodyPr wrap="none" rtlCol="0">
              <a:spAutoFit/>
            </a:bodyPr>
            <a:lstStyle/>
            <a:p>
              <a:r>
                <a:rPr lang="en-US" dirty="0" smtClean="0"/>
                <a:t>Crazy</a:t>
              </a:r>
              <a:endParaRPr lang="en-US" dirty="0"/>
            </a:p>
          </p:txBody>
        </p:sp>
      </p:grpSp>
      <p:grpSp>
        <p:nvGrpSpPr>
          <p:cNvPr id="76" name="Group 75"/>
          <p:cNvGrpSpPr/>
          <p:nvPr/>
        </p:nvGrpSpPr>
        <p:grpSpPr>
          <a:xfrm>
            <a:off x="8366479" y="6092124"/>
            <a:ext cx="3303813" cy="653279"/>
            <a:chOff x="177819" y="3634845"/>
            <a:chExt cx="3303813" cy="653279"/>
          </a:xfrm>
        </p:grpSpPr>
        <p:grpSp>
          <p:nvGrpSpPr>
            <p:cNvPr id="77" name="Group 76"/>
            <p:cNvGrpSpPr/>
            <p:nvPr/>
          </p:nvGrpSpPr>
          <p:grpSpPr>
            <a:xfrm>
              <a:off x="531321" y="3634845"/>
              <a:ext cx="2643964" cy="294374"/>
              <a:chOff x="544011" y="3716042"/>
              <a:chExt cx="2643964" cy="294374"/>
            </a:xfrm>
          </p:grpSpPr>
          <p:cxnSp>
            <p:nvCxnSpPr>
              <p:cNvPr id="80" name="Straight Connector 79"/>
              <p:cNvCxnSpPr/>
              <p:nvPr/>
            </p:nvCxnSpPr>
            <p:spPr>
              <a:xfrm>
                <a:off x="544011" y="3858016"/>
                <a:ext cx="2623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59444" y="3726469"/>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3182928" y="3716042"/>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177819" y="3918792"/>
              <a:ext cx="655949" cy="369332"/>
            </a:xfrm>
            <a:prstGeom prst="rect">
              <a:avLst/>
            </a:prstGeom>
            <a:noFill/>
          </p:spPr>
          <p:txBody>
            <a:bodyPr wrap="none" rtlCol="0">
              <a:spAutoFit/>
            </a:bodyPr>
            <a:lstStyle/>
            <a:p>
              <a:r>
                <a:rPr lang="en-US" dirty="0" smtClean="0"/>
                <a:t>Calm</a:t>
              </a:r>
              <a:endParaRPr lang="en-US" dirty="0"/>
            </a:p>
          </p:txBody>
        </p:sp>
        <p:sp>
          <p:nvSpPr>
            <p:cNvPr id="79" name="TextBox 78"/>
            <p:cNvSpPr txBox="1"/>
            <p:nvPr/>
          </p:nvSpPr>
          <p:spPr>
            <a:xfrm>
              <a:off x="2793687" y="3882599"/>
              <a:ext cx="687945" cy="369332"/>
            </a:xfrm>
            <a:prstGeom prst="rect">
              <a:avLst/>
            </a:prstGeom>
            <a:noFill/>
          </p:spPr>
          <p:txBody>
            <a:bodyPr wrap="none" rtlCol="0">
              <a:spAutoFit/>
            </a:bodyPr>
            <a:lstStyle/>
            <a:p>
              <a:r>
                <a:rPr lang="en-US" dirty="0" smtClean="0"/>
                <a:t>Crazy</a:t>
              </a:r>
              <a:endParaRPr lang="en-US" dirty="0"/>
            </a:p>
          </p:txBody>
        </p:sp>
      </p:grpSp>
      <p:sp>
        <p:nvSpPr>
          <p:cNvPr id="86" name="TextBox 85"/>
          <p:cNvSpPr txBox="1"/>
          <p:nvPr/>
        </p:nvSpPr>
        <p:spPr>
          <a:xfrm>
            <a:off x="795340" y="3419134"/>
            <a:ext cx="613775" cy="369332"/>
          </a:xfrm>
          <a:prstGeom prst="rect">
            <a:avLst/>
          </a:prstGeom>
          <a:noFill/>
        </p:spPr>
        <p:txBody>
          <a:bodyPr wrap="square" rtlCol="0">
            <a:spAutoFit/>
          </a:bodyPr>
          <a:lstStyle/>
          <a:p>
            <a:r>
              <a:rPr lang="en-US" b="1" dirty="0" smtClean="0"/>
              <a:t>V</a:t>
            </a:r>
            <a:endParaRPr lang="en-US" b="1" dirty="0"/>
          </a:p>
        </p:txBody>
      </p:sp>
      <p:sp>
        <p:nvSpPr>
          <p:cNvPr id="87" name="TextBox 86"/>
          <p:cNvSpPr txBox="1"/>
          <p:nvPr/>
        </p:nvSpPr>
        <p:spPr>
          <a:xfrm>
            <a:off x="2474357" y="5877182"/>
            <a:ext cx="613775" cy="369332"/>
          </a:xfrm>
          <a:prstGeom prst="rect">
            <a:avLst/>
          </a:prstGeom>
          <a:noFill/>
        </p:spPr>
        <p:txBody>
          <a:bodyPr wrap="square" rtlCol="0">
            <a:spAutoFit/>
          </a:bodyPr>
          <a:lstStyle/>
          <a:p>
            <a:r>
              <a:rPr lang="en-US" b="1" dirty="0" smtClean="0"/>
              <a:t>V</a:t>
            </a:r>
            <a:endParaRPr lang="en-US" b="1" dirty="0"/>
          </a:p>
        </p:txBody>
      </p:sp>
      <p:sp>
        <p:nvSpPr>
          <p:cNvPr id="88" name="TextBox 87"/>
          <p:cNvSpPr txBox="1"/>
          <p:nvPr/>
        </p:nvSpPr>
        <p:spPr>
          <a:xfrm>
            <a:off x="6997113" y="3362216"/>
            <a:ext cx="613775" cy="369332"/>
          </a:xfrm>
          <a:prstGeom prst="rect">
            <a:avLst/>
          </a:prstGeom>
          <a:noFill/>
        </p:spPr>
        <p:txBody>
          <a:bodyPr wrap="square" rtlCol="0">
            <a:spAutoFit/>
          </a:bodyPr>
          <a:lstStyle/>
          <a:p>
            <a:r>
              <a:rPr lang="en-US" b="1" dirty="0" smtClean="0"/>
              <a:t>V</a:t>
            </a:r>
            <a:endParaRPr lang="en-US" b="1" dirty="0"/>
          </a:p>
        </p:txBody>
      </p:sp>
      <p:sp>
        <p:nvSpPr>
          <p:cNvPr id="89" name="TextBox 88"/>
          <p:cNvSpPr txBox="1"/>
          <p:nvPr/>
        </p:nvSpPr>
        <p:spPr>
          <a:xfrm>
            <a:off x="6977173" y="5884732"/>
            <a:ext cx="613775" cy="369332"/>
          </a:xfrm>
          <a:prstGeom prst="rect">
            <a:avLst/>
          </a:prstGeom>
          <a:noFill/>
        </p:spPr>
        <p:txBody>
          <a:bodyPr wrap="square" rtlCol="0">
            <a:spAutoFit/>
          </a:bodyPr>
          <a:lstStyle/>
          <a:p>
            <a:r>
              <a:rPr lang="en-US" b="1" dirty="0" smtClean="0"/>
              <a:t>V</a:t>
            </a:r>
            <a:endParaRPr lang="en-US" b="1" dirty="0"/>
          </a:p>
        </p:txBody>
      </p:sp>
      <p:sp>
        <p:nvSpPr>
          <p:cNvPr id="90" name="TextBox 89"/>
          <p:cNvSpPr txBox="1"/>
          <p:nvPr/>
        </p:nvSpPr>
        <p:spPr>
          <a:xfrm>
            <a:off x="9616090" y="3381720"/>
            <a:ext cx="613775" cy="369332"/>
          </a:xfrm>
          <a:prstGeom prst="rect">
            <a:avLst/>
          </a:prstGeom>
          <a:noFill/>
        </p:spPr>
        <p:txBody>
          <a:bodyPr wrap="square" rtlCol="0">
            <a:spAutoFit/>
          </a:bodyPr>
          <a:lstStyle/>
          <a:p>
            <a:r>
              <a:rPr lang="en-US" b="1" dirty="0" smtClean="0"/>
              <a:t>V</a:t>
            </a:r>
            <a:endParaRPr lang="en-US" b="1" dirty="0"/>
          </a:p>
        </p:txBody>
      </p:sp>
      <p:sp>
        <p:nvSpPr>
          <p:cNvPr id="91" name="TextBox 90"/>
          <p:cNvSpPr txBox="1"/>
          <p:nvPr/>
        </p:nvSpPr>
        <p:spPr>
          <a:xfrm>
            <a:off x="10982347" y="5883775"/>
            <a:ext cx="613775" cy="369332"/>
          </a:xfrm>
          <a:prstGeom prst="rect">
            <a:avLst/>
          </a:prstGeom>
          <a:noFill/>
        </p:spPr>
        <p:txBody>
          <a:bodyPr wrap="square" rtlCol="0">
            <a:spAutoFit/>
          </a:bodyPr>
          <a:lstStyle/>
          <a:p>
            <a:r>
              <a:rPr lang="en-US" b="1" dirty="0" smtClean="0"/>
              <a:t>V</a:t>
            </a:r>
            <a:endParaRPr lang="en-US" b="1" dirty="0"/>
          </a:p>
        </p:txBody>
      </p:sp>
      <p:sp>
        <p:nvSpPr>
          <p:cNvPr id="93" name="TextBox 92"/>
          <p:cNvSpPr txBox="1"/>
          <p:nvPr/>
        </p:nvSpPr>
        <p:spPr>
          <a:xfrm>
            <a:off x="1664201" y="1773808"/>
            <a:ext cx="1431930" cy="369332"/>
          </a:xfrm>
          <a:prstGeom prst="rect">
            <a:avLst/>
          </a:prstGeom>
          <a:noFill/>
        </p:spPr>
        <p:txBody>
          <a:bodyPr wrap="none" rtlCol="0">
            <a:spAutoFit/>
          </a:bodyPr>
          <a:lstStyle/>
          <a:p>
            <a:r>
              <a:rPr lang="en-US" smtClean="0"/>
              <a:t>I’m very calm</a:t>
            </a:r>
            <a:endParaRPr lang="en-US"/>
          </a:p>
        </p:txBody>
      </p:sp>
      <p:sp>
        <p:nvSpPr>
          <p:cNvPr id="94" name="TextBox 93"/>
          <p:cNvSpPr txBox="1"/>
          <p:nvPr/>
        </p:nvSpPr>
        <p:spPr>
          <a:xfrm>
            <a:off x="1681347" y="4353044"/>
            <a:ext cx="853054" cy="369332"/>
          </a:xfrm>
          <a:prstGeom prst="rect">
            <a:avLst/>
          </a:prstGeom>
          <a:noFill/>
        </p:spPr>
        <p:txBody>
          <a:bodyPr wrap="none" rtlCol="0">
            <a:spAutoFit/>
          </a:bodyPr>
          <a:lstStyle/>
          <a:p>
            <a:r>
              <a:rPr lang="en-US" dirty="0" smtClean="0">
                <a:solidFill>
                  <a:schemeClr val="bg1"/>
                </a:solidFill>
              </a:rPr>
              <a:t>I’m not</a:t>
            </a:r>
            <a:endParaRPr lang="en-US" dirty="0">
              <a:solidFill>
                <a:schemeClr val="bg1"/>
              </a:solidFill>
            </a:endParaRPr>
          </a:p>
        </p:txBody>
      </p:sp>
      <p:pic>
        <p:nvPicPr>
          <p:cNvPr id="95" name="Picture 94"/>
          <p:cNvPicPr>
            <a:picLocks noChangeAspect="1"/>
          </p:cNvPicPr>
          <p:nvPr/>
        </p:nvPicPr>
        <p:blipFill>
          <a:blip r:embed="rId5"/>
          <a:stretch>
            <a:fillRect/>
          </a:stretch>
        </p:blipFill>
        <p:spPr>
          <a:xfrm>
            <a:off x="8755894" y="1863669"/>
            <a:ext cx="2608051" cy="1467029"/>
          </a:xfrm>
          <a:prstGeom prst="rect">
            <a:avLst/>
          </a:prstGeom>
        </p:spPr>
      </p:pic>
      <p:sp>
        <p:nvSpPr>
          <p:cNvPr id="96" name="TextBox 95"/>
          <p:cNvSpPr txBox="1"/>
          <p:nvPr/>
        </p:nvSpPr>
        <p:spPr>
          <a:xfrm>
            <a:off x="9860651" y="1847079"/>
            <a:ext cx="1477071" cy="369332"/>
          </a:xfrm>
          <a:prstGeom prst="rect">
            <a:avLst/>
          </a:prstGeom>
          <a:noFill/>
        </p:spPr>
        <p:txBody>
          <a:bodyPr wrap="none" rtlCol="0">
            <a:spAutoFit/>
          </a:bodyPr>
          <a:lstStyle/>
          <a:p>
            <a:r>
              <a:rPr lang="en-US" dirty="0" smtClean="0"/>
              <a:t>I may be calm</a:t>
            </a:r>
            <a:endParaRPr lang="en-US" dirty="0"/>
          </a:p>
        </p:txBody>
      </p:sp>
      <p:pic>
        <p:nvPicPr>
          <p:cNvPr id="97" name="Picture 96"/>
          <p:cNvPicPr>
            <a:picLocks noChangeAspect="1"/>
          </p:cNvPicPr>
          <p:nvPr/>
        </p:nvPicPr>
        <p:blipFill>
          <a:blip r:embed="rId3"/>
          <a:stretch>
            <a:fillRect/>
          </a:stretch>
        </p:blipFill>
        <p:spPr>
          <a:xfrm>
            <a:off x="8719981" y="4471244"/>
            <a:ext cx="2605747" cy="1459218"/>
          </a:xfrm>
          <a:prstGeom prst="rect">
            <a:avLst/>
          </a:prstGeom>
        </p:spPr>
      </p:pic>
      <p:pic>
        <p:nvPicPr>
          <p:cNvPr id="98" name="Picture 97"/>
          <p:cNvPicPr>
            <a:picLocks noChangeAspect="1"/>
          </p:cNvPicPr>
          <p:nvPr/>
        </p:nvPicPr>
        <p:blipFill rotWithShape="1">
          <a:blip r:embed="rId4"/>
          <a:srcRect b="18182"/>
          <a:stretch/>
        </p:blipFill>
        <p:spPr>
          <a:xfrm>
            <a:off x="8735414" y="4471244"/>
            <a:ext cx="2593903" cy="1439082"/>
          </a:xfrm>
          <a:prstGeom prst="rect">
            <a:avLst/>
          </a:prstGeom>
        </p:spPr>
      </p:pic>
      <p:sp>
        <p:nvSpPr>
          <p:cNvPr id="99" name="TextBox 98"/>
          <p:cNvSpPr txBox="1"/>
          <p:nvPr/>
        </p:nvSpPr>
        <p:spPr>
          <a:xfrm>
            <a:off x="9857317" y="4471244"/>
            <a:ext cx="1228798" cy="369332"/>
          </a:xfrm>
          <a:prstGeom prst="rect">
            <a:avLst/>
          </a:prstGeom>
          <a:noFill/>
        </p:spPr>
        <p:txBody>
          <a:bodyPr wrap="none" rtlCol="0">
            <a:spAutoFit/>
          </a:bodyPr>
          <a:lstStyle/>
          <a:p>
            <a:r>
              <a:rPr lang="en-US" dirty="0" smtClean="0">
                <a:solidFill>
                  <a:schemeClr val="bg1"/>
                </a:solidFill>
              </a:rPr>
              <a:t>I’m still not</a:t>
            </a:r>
            <a:endParaRPr lang="en-US" dirty="0">
              <a:solidFill>
                <a:schemeClr val="bg1"/>
              </a:solidFill>
            </a:endParaRPr>
          </a:p>
        </p:txBody>
      </p:sp>
    </p:spTree>
    <p:extLst>
      <p:ext uri="{BB962C8B-B14F-4D97-AF65-F5344CB8AC3E}">
        <p14:creationId xmlns:p14="http://schemas.microsoft.com/office/powerpoint/2010/main" val="8685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6" grpId="0"/>
      <p:bldP spid="9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Reasoning</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1. Your prior belief affects your posterior belief</a:t>
            </a:r>
            <a:endParaRPr lang="en-US" dirty="0"/>
          </a:p>
        </p:txBody>
      </p:sp>
      <p:pic>
        <p:nvPicPr>
          <p:cNvPr id="13" name="Picture 12"/>
          <p:cNvPicPr>
            <a:picLocks noChangeAspect="1"/>
          </p:cNvPicPr>
          <p:nvPr/>
        </p:nvPicPr>
        <p:blipFill>
          <a:blip r:embed="rId2"/>
          <a:stretch>
            <a:fillRect/>
          </a:stretch>
        </p:blipFill>
        <p:spPr>
          <a:xfrm>
            <a:off x="6006171" y="594569"/>
            <a:ext cx="3363298" cy="785441"/>
          </a:xfrm>
          <a:prstGeom prst="rect">
            <a:avLst/>
          </a:prstGeom>
        </p:spPr>
      </p:pic>
    </p:spTree>
    <p:extLst>
      <p:ext uri="{BB962C8B-B14F-4D97-AF65-F5344CB8AC3E}">
        <p14:creationId xmlns:p14="http://schemas.microsoft.com/office/powerpoint/2010/main" val="20081417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3473" y="233363"/>
            <a:ext cx="2095500" cy="889000"/>
          </a:xfrm>
          <a:prstGeom prst="rect">
            <a:avLst/>
          </a:prstGeom>
        </p:spPr>
      </p:pic>
      <p:pic>
        <p:nvPicPr>
          <p:cNvPr id="7" name="Picture 6"/>
          <p:cNvPicPr>
            <a:picLocks noChangeAspect="1"/>
          </p:cNvPicPr>
          <p:nvPr/>
        </p:nvPicPr>
        <p:blipFill>
          <a:blip r:embed="rId4"/>
          <a:stretch>
            <a:fillRect/>
          </a:stretch>
        </p:blipFill>
        <p:spPr>
          <a:xfrm>
            <a:off x="2154049" y="1122363"/>
            <a:ext cx="8280375" cy="5267195"/>
          </a:xfrm>
          <a:prstGeom prst="rect">
            <a:avLst/>
          </a:prstGeom>
        </p:spPr>
      </p:pic>
    </p:spTree>
    <p:extLst>
      <p:ext uri="{BB962C8B-B14F-4D97-AF65-F5344CB8AC3E}">
        <p14:creationId xmlns:p14="http://schemas.microsoft.com/office/powerpoint/2010/main" val="4133849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Case 2: Dancing Colleague</a:t>
            </a:r>
            <a:endParaRPr lang="en-US" dirty="0"/>
          </a:p>
        </p:txBody>
      </p:sp>
      <p:pic>
        <p:nvPicPr>
          <p:cNvPr id="7" name="Picture 6"/>
          <p:cNvPicPr>
            <a:picLocks noChangeAspect="1"/>
          </p:cNvPicPr>
          <p:nvPr/>
        </p:nvPicPr>
        <p:blipFill>
          <a:blip r:embed="rId3"/>
          <a:stretch>
            <a:fillRect/>
          </a:stretch>
        </p:blipFill>
        <p:spPr>
          <a:xfrm>
            <a:off x="915161" y="2818973"/>
            <a:ext cx="1738407" cy="977854"/>
          </a:xfrm>
          <a:prstGeom prst="rect">
            <a:avLst/>
          </a:prstGeom>
        </p:spPr>
      </p:pic>
      <p:pic>
        <p:nvPicPr>
          <p:cNvPr id="3" name="Picture 2"/>
          <p:cNvPicPr>
            <a:picLocks noChangeAspect="1"/>
          </p:cNvPicPr>
          <p:nvPr/>
        </p:nvPicPr>
        <p:blipFill rotWithShape="1">
          <a:blip r:embed="rId4"/>
          <a:srcRect b="19316"/>
          <a:stretch/>
        </p:blipFill>
        <p:spPr>
          <a:xfrm>
            <a:off x="3126781" y="2818973"/>
            <a:ext cx="1738407" cy="977854"/>
          </a:xfrm>
          <a:prstGeom prst="rect">
            <a:avLst/>
          </a:prstGeom>
        </p:spPr>
      </p:pic>
      <p:grpSp>
        <p:nvGrpSpPr>
          <p:cNvPr id="40" name="Group 39"/>
          <p:cNvGrpSpPr/>
          <p:nvPr/>
        </p:nvGrpSpPr>
        <p:grpSpPr>
          <a:xfrm>
            <a:off x="741489" y="4072031"/>
            <a:ext cx="2036415" cy="435446"/>
            <a:chOff x="177819" y="3634845"/>
            <a:chExt cx="3303813" cy="653279"/>
          </a:xfrm>
        </p:grpSpPr>
        <p:grpSp>
          <p:nvGrpSpPr>
            <p:cNvPr id="15" name="Group 14"/>
            <p:cNvGrpSpPr/>
            <p:nvPr/>
          </p:nvGrpSpPr>
          <p:grpSpPr>
            <a:xfrm>
              <a:off x="531321" y="3634845"/>
              <a:ext cx="2643964" cy="294374"/>
              <a:chOff x="544011" y="3716042"/>
              <a:chExt cx="2643964" cy="294374"/>
            </a:xfrm>
          </p:grpSpPr>
          <p:cxnSp>
            <p:nvCxnSpPr>
              <p:cNvPr id="11" name="Straight Connector 10"/>
              <p:cNvCxnSpPr/>
              <p:nvPr/>
            </p:nvCxnSpPr>
            <p:spPr>
              <a:xfrm>
                <a:off x="544011" y="3858016"/>
                <a:ext cx="2623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59444" y="3726469"/>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182928" y="3716042"/>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177819" y="3918792"/>
              <a:ext cx="655949" cy="369332"/>
            </a:xfrm>
            <a:prstGeom prst="rect">
              <a:avLst/>
            </a:prstGeom>
            <a:noFill/>
          </p:spPr>
          <p:txBody>
            <a:bodyPr wrap="none" rtlCol="0">
              <a:spAutoFit/>
            </a:bodyPr>
            <a:lstStyle/>
            <a:p>
              <a:r>
                <a:rPr lang="en-US" dirty="0" smtClean="0"/>
                <a:t>Calm</a:t>
              </a:r>
              <a:endParaRPr lang="en-US" dirty="0"/>
            </a:p>
          </p:txBody>
        </p:sp>
        <p:sp>
          <p:nvSpPr>
            <p:cNvPr id="37" name="TextBox 36"/>
            <p:cNvSpPr txBox="1"/>
            <p:nvPr/>
          </p:nvSpPr>
          <p:spPr>
            <a:xfrm>
              <a:off x="2793687" y="3882599"/>
              <a:ext cx="687945" cy="369332"/>
            </a:xfrm>
            <a:prstGeom prst="rect">
              <a:avLst/>
            </a:prstGeom>
            <a:noFill/>
          </p:spPr>
          <p:txBody>
            <a:bodyPr wrap="none" rtlCol="0">
              <a:spAutoFit/>
            </a:bodyPr>
            <a:lstStyle/>
            <a:p>
              <a:r>
                <a:rPr lang="en-US" dirty="0" smtClean="0"/>
                <a:t>Crazy</a:t>
              </a:r>
              <a:endParaRPr lang="en-US" dirty="0"/>
            </a:p>
          </p:txBody>
        </p:sp>
      </p:grpSp>
      <p:grpSp>
        <p:nvGrpSpPr>
          <p:cNvPr id="41" name="Group 40"/>
          <p:cNvGrpSpPr/>
          <p:nvPr/>
        </p:nvGrpSpPr>
        <p:grpSpPr>
          <a:xfrm>
            <a:off x="2967757" y="4037237"/>
            <a:ext cx="2036415" cy="435446"/>
            <a:chOff x="177819" y="3634845"/>
            <a:chExt cx="3303813" cy="653279"/>
          </a:xfrm>
        </p:grpSpPr>
        <p:grpSp>
          <p:nvGrpSpPr>
            <p:cNvPr id="42" name="Group 41"/>
            <p:cNvGrpSpPr/>
            <p:nvPr/>
          </p:nvGrpSpPr>
          <p:grpSpPr>
            <a:xfrm>
              <a:off x="531321" y="3634845"/>
              <a:ext cx="2643964" cy="294374"/>
              <a:chOff x="544011" y="3716042"/>
              <a:chExt cx="2643964" cy="294374"/>
            </a:xfrm>
          </p:grpSpPr>
          <p:cxnSp>
            <p:nvCxnSpPr>
              <p:cNvPr id="45" name="Straight Connector 44"/>
              <p:cNvCxnSpPr/>
              <p:nvPr/>
            </p:nvCxnSpPr>
            <p:spPr>
              <a:xfrm>
                <a:off x="544011" y="3858016"/>
                <a:ext cx="2623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9444" y="3726469"/>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182928" y="3716042"/>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77819" y="3918792"/>
              <a:ext cx="655949" cy="369332"/>
            </a:xfrm>
            <a:prstGeom prst="rect">
              <a:avLst/>
            </a:prstGeom>
            <a:noFill/>
          </p:spPr>
          <p:txBody>
            <a:bodyPr wrap="none" rtlCol="0">
              <a:spAutoFit/>
            </a:bodyPr>
            <a:lstStyle/>
            <a:p>
              <a:r>
                <a:rPr lang="en-US" dirty="0" smtClean="0"/>
                <a:t>Calm</a:t>
              </a:r>
              <a:endParaRPr lang="en-US" dirty="0"/>
            </a:p>
          </p:txBody>
        </p:sp>
        <p:sp>
          <p:nvSpPr>
            <p:cNvPr id="44" name="TextBox 43"/>
            <p:cNvSpPr txBox="1"/>
            <p:nvPr/>
          </p:nvSpPr>
          <p:spPr>
            <a:xfrm>
              <a:off x="2793687" y="3882599"/>
              <a:ext cx="687945" cy="369332"/>
            </a:xfrm>
            <a:prstGeom prst="rect">
              <a:avLst/>
            </a:prstGeom>
            <a:noFill/>
          </p:spPr>
          <p:txBody>
            <a:bodyPr wrap="none" rtlCol="0">
              <a:spAutoFit/>
            </a:bodyPr>
            <a:lstStyle/>
            <a:p>
              <a:r>
                <a:rPr lang="en-US" dirty="0" smtClean="0"/>
                <a:t>Crazy</a:t>
              </a:r>
              <a:endParaRPr lang="en-US" dirty="0"/>
            </a:p>
          </p:txBody>
        </p:sp>
      </p:grpSp>
      <p:sp>
        <p:nvSpPr>
          <p:cNvPr id="86" name="TextBox 85"/>
          <p:cNvSpPr txBox="1"/>
          <p:nvPr/>
        </p:nvSpPr>
        <p:spPr>
          <a:xfrm>
            <a:off x="1359010" y="3856319"/>
            <a:ext cx="378321" cy="369332"/>
          </a:xfrm>
          <a:prstGeom prst="rect">
            <a:avLst/>
          </a:prstGeom>
          <a:noFill/>
        </p:spPr>
        <p:txBody>
          <a:bodyPr wrap="square" rtlCol="0">
            <a:spAutoFit/>
          </a:bodyPr>
          <a:lstStyle/>
          <a:p>
            <a:r>
              <a:rPr lang="en-US" b="1" dirty="0" smtClean="0"/>
              <a:t>V</a:t>
            </a:r>
            <a:endParaRPr lang="en-US" b="1" dirty="0"/>
          </a:p>
        </p:txBody>
      </p:sp>
      <p:sp>
        <p:nvSpPr>
          <p:cNvPr id="88" name="TextBox 87"/>
          <p:cNvSpPr txBox="1"/>
          <p:nvPr/>
        </p:nvSpPr>
        <p:spPr>
          <a:xfrm>
            <a:off x="3762100" y="3813890"/>
            <a:ext cx="378321" cy="369332"/>
          </a:xfrm>
          <a:prstGeom prst="rect">
            <a:avLst/>
          </a:prstGeom>
          <a:noFill/>
        </p:spPr>
        <p:txBody>
          <a:bodyPr wrap="square" rtlCol="0">
            <a:spAutoFit/>
          </a:bodyPr>
          <a:lstStyle/>
          <a:p>
            <a:r>
              <a:rPr lang="en-US" b="1" dirty="0" smtClean="0"/>
              <a:t>V</a:t>
            </a:r>
            <a:endParaRPr lang="en-US" b="1" dirty="0"/>
          </a:p>
        </p:txBody>
      </p:sp>
      <p:sp>
        <p:nvSpPr>
          <p:cNvPr id="90" name="TextBox 89"/>
          <p:cNvSpPr txBox="1"/>
          <p:nvPr/>
        </p:nvSpPr>
        <p:spPr>
          <a:xfrm>
            <a:off x="6197205" y="3796827"/>
            <a:ext cx="680305" cy="369332"/>
          </a:xfrm>
          <a:prstGeom prst="rect">
            <a:avLst/>
          </a:prstGeom>
          <a:noFill/>
        </p:spPr>
        <p:txBody>
          <a:bodyPr wrap="square" rtlCol="0">
            <a:spAutoFit/>
          </a:bodyPr>
          <a:lstStyle/>
          <a:p>
            <a:r>
              <a:rPr lang="en-US" b="1" dirty="0" smtClean="0"/>
              <a:t>V</a:t>
            </a:r>
            <a:endParaRPr lang="en-US" b="1" dirty="0"/>
          </a:p>
        </p:txBody>
      </p:sp>
      <p:pic>
        <p:nvPicPr>
          <p:cNvPr id="83" name="Picture 82"/>
          <p:cNvPicPr>
            <a:picLocks noChangeAspect="1"/>
          </p:cNvPicPr>
          <p:nvPr/>
        </p:nvPicPr>
        <p:blipFill rotWithShape="1">
          <a:blip r:embed="rId4"/>
          <a:srcRect b="19316"/>
          <a:stretch/>
        </p:blipFill>
        <p:spPr>
          <a:xfrm>
            <a:off x="5256436" y="2818973"/>
            <a:ext cx="1738407" cy="977854"/>
          </a:xfrm>
          <a:prstGeom prst="rect">
            <a:avLst/>
          </a:prstGeom>
        </p:spPr>
      </p:pic>
      <p:pic>
        <p:nvPicPr>
          <p:cNvPr id="84" name="Picture 83"/>
          <p:cNvPicPr>
            <a:picLocks noChangeAspect="1"/>
          </p:cNvPicPr>
          <p:nvPr/>
        </p:nvPicPr>
        <p:blipFill rotWithShape="1">
          <a:blip r:embed="rId4"/>
          <a:srcRect b="19316"/>
          <a:stretch/>
        </p:blipFill>
        <p:spPr>
          <a:xfrm>
            <a:off x="7462813" y="2818973"/>
            <a:ext cx="1738407" cy="977854"/>
          </a:xfrm>
          <a:prstGeom prst="rect">
            <a:avLst/>
          </a:prstGeom>
        </p:spPr>
      </p:pic>
      <p:pic>
        <p:nvPicPr>
          <p:cNvPr id="85" name="Picture 84"/>
          <p:cNvPicPr>
            <a:picLocks noChangeAspect="1"/>
          </p:cNvPicPr>
          <p:nvPr/>
        </p:nvPicPr>
        <p:blipFill rotWithShape="1">
          <a:blip r:embed="rId4"/>
          <a:srcRect b="19316"/>
          <a:stretch/>
        </p:blipFill>
        <p:spPr>
          <a:xfrm>
            <a:off x="9723409" y="2831842"/>
            <a:ext cx="1738407" cy="977854"/>
          </a:xfrm>
          <a:prstGeom prst="rect">
            <a:avLst/>
          </a:prstGeom>
        </p:spPr>
      </p:pic>
      <p:grpSp>
        <p:nvGrpSpPr>
          <p:cNvPr id="92" name="Group 91"/>
          <p:cNvGrpSpPr/>
          <p:nvPr/>
        </p:nvGrpSpPr>
        <p:grpSpPr>
          <a:xfrm>
            <a:off x="5103062" y="4013113"/>
            <a:ext cx="2036415" cy="435446"/>
            <a:chOff x="177819" y="3634845"/>
            <a:chExt cx="3303813" cy="653279"/>
          </a:xfrm>
        </p:grpSpPr>
        <p:grpSp>
          <p:nvGrpSpPr>
            <p:cNvPr id="93" name="Group 92"/>
            <p:cNvGrpSpPr/>
            <p:nvPr/>
          </p:nvGrpSpPr>
          <p:grpSpPr>
            <a:xfrm>
              <a:off x="531321" y="3634845"/>
              <a:ext cx="2643964" cy="294374"/>
              <a:chOff x="544011" y="3716042"/>
              <a:chExt cx="2643964" cy="294374"/>
            </a:xfrm>
          </p:grpSpPr>
          <p:cxnSp>
            <p:nvCxnSpPr>
              <p:cNvPr id="96" name="Straight Connector 95"/>
              <p:cNvCxnSpPr/>
              <p:nvPr/>
            </p:nvCxnSpPr>
            <p:spPr>
              <a:xfrm>
                <a:off x="544011" y="3858016"/>
                <a:ext cx="2623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559444" y="3726469"/>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3182928" y="3716042"/>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TextBox 93"/>
            <p:cNvSpPr txBox="1"/>
            <p:nvPr/>
          </p:nvSpPr>
          <p:spPr>
            <a:xfrm>
              <a:off x="177819" y="3918792"/>
              <a:ext cx="655949" cy="369332"/>
            </a:xfrm>
            <a:prstGeom prst="rect">
              <a:avLst/>
            </a:prstGeom>
            <a:noFill/>
          </p:spPr>
          <p:txBody>
            <a:bodyPr wrap="none" rtlCol="0">
              <a:spAutoFit/>
            </a:bodyPr>
            <a:lstStyle/>
            <a:p>
              <a:r>
                <a:rPr lang="en-US" dirty="0" smtClean="0"/>
                <a:t>Calm</a:t>
              </a:r>
              <a:endParaRPr lang="en-US" dirty="0"/>
            </a:p>
          </p:txBody>
        </p:sp>
        <p:sp>
          <p:nvSpPr>
            <p:cNvPr id="95" name="TextBox 94"/>
            <p:cNvSpPr txBox="1"/>
            <p:nvPr/>
          </p:nvSpPr>
          <p:spPr>
            <a:xfrm>
              <a:off x="2793687" y="3882599"/>
              <a:ext cx="687945" cy="369332"/>
            </a:xfrm>
            <a:prstGeom prst="rect">
              <a:avLst/>
            </a:prstGeom>
            <a:noFill/>
          </p:spPr>
          <p:txBody>
            <a:bodyPr wrap="none" rtlCol="0">
              <a:spAutoFit/>
            </a:bodyPr>
            <a:lstStyle/>
            <a:p>
              <a:r>
                <a:rPr lang="en-US" dirty="0" smtClean="0"/>
                <a:t>Crazy</a:t>
              </a:r>
              <a:endParaRPr lang="en-US" dirty="0"/>
            </a:p>
          </p:txBody>
        </p:sp>
      </p:grpSp>
      <p:grpSp>
        <p:nvGrpSpPr>
          <p:cNvPr id="99" name="Group 98"/>
          <p:cNvGrpSpPr/>
          <p:nvPr/>
        </p:nvGrpSpPr>
        <p:grpSpPr>
          <a:xfrm>
            <a:off x="7286362" y="3991606"/>
            <a:ext cx="2036415" cy="435446"/>
            <a:chOff x="177819" y="3634845"/>
            <a:chExt cx="3303813" cy="653279"/>
          </a:xfrm>
        </p:grpSpPr>
        <p:grpSp>
          <p:nvGrpSpPr>
            <p:cNvPr id="100" name="Group 99"/>
            <p:cNvGrpSpPr/>
            <p:nvPr/>
          </p:nvGrpSpPr>
          <p:grpSpPr>
            <a:xfrm>
              <a:off x="531321" y="3634845"/>
              <a:ext cx="2643964" cy="294374"/>
              <a:chOff x="544011" y="3716042"/>
              <a:chExt cx="2643964" cy="294374"/>
            </a:xfrm>
          </p:grpSpPr>
          <p:cxnSp>
            <p:nvCxnSpPr>
              <p:cNvPr id="103" name="Straight Connector 102"/>
              <p:cNvCxnSpPr/>
              <p:nvPr/>
            </p:nvCxnSpPr>
            <p:spPr>
              <a:xfrm>
                <a:off x="544011" y="3858016"/>
                <a:ext cx="2623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559444" y="3726469"/>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3182928" y="3716042"/>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1" name="TextBox 100"/>
            <p:cNvSpPr txBox="1"/>
            <p:nvPr/>
          </p:nvSpPr>
          <p:spPr>
            <a:xfrm>
              <a:off x="177819" y="3918792"/>
              <a:ext cx="655949" cy="369332"/>
            </a:xfrm>
            <a:prstGeom prst="rect">
              <a:avLst/>
            </a:prstGeom>
            <a:noFill/>
          </p:spPr>
          <p:txBody>
            <a:bodyPr wrap="none" rtlCol="0">
              <a:spAutoFit/>
            </a:bodyPr>
            <a:lstStyle/>
            <a:p>
              <a:r>
                <a:rPr lang="en-US" dirty="0" smtClean="0"/>
                <a:t>Calm</a:t>
              </a:r>
              <a:endParaRPr lang="en-US" dirty="0"/>
            </a:p>
          </p:txBody>
        </p:sp>
        <p:sp>
          <p:nvSpPr>
            <p:cNvPr id="102" name="TextBox 101"/>
            <p:cNvSpPr txBox="1"/>
            <p:nvPr/>
          </p:nvSpPr>
          <p:spPr>
            <a:xfrm>
              <a:off x="2793687" y="3882599"/>
              <a:ext cx="687945" cy="369332"/>
            </a:xfrm>
            <a:prstGeom prst="rect">
              <a:avLst/>
            </a:prstGeom>
            <a:noFill/>
          </p:spPr>
          <p:txBody>
            <a:bodyPr wrap="none" rtlCol="0">
              <a:spAutoFit/>
            </a:bodyPr>
            <a:lstStyle/>
            <a:p>
              <a:r>
                <a:rPr lang="en-US" dirty="0" smtClean="0"/>
                <a:t>Crazy</a:t>
              </a:r>
              <a:endParaRPr lang="en-US" dirty="0"/>
            </a:p>
          </p:txBody>
        </p:sp>
      </p:grpSp>
      <p:grpSp>
        <p:nvGrpSpPr>
          <p:cNvPr id="106" name="Group 105"/>
          <p:cNvGrpSpPr/>
          <p:nvPr/>
        </p:nvGrpSpPr>
        <p:grpSpPr>
          <a:xfrm>
            <a:off x="9483430" y="3991606"/>
            <a:ext cx="2036415" cy="435446"/>
            <a:chOff x="177819" y="3634845"/>
            <a:chExt cx="3303813" cy="653279"/>
          </a:xfrm>
        </p:grpSpPr>
        <p:grpSp>
          <p:nvGrpSpPr>
            <p:cNvPr id="107" name="Group 106"/>
            <p:cNvGrpSpPr/>
            <p:nvPr/>
          </p:nvGrpSpPr>
          <p:grpSpPr>
            <a:xfrm>
              <a:off x="531321" y="3634845"/>
              <a:ext cx="2643964" cy="294374"/>
              <a:chOff x="544011" y="3716042"/>
              <a:chExt cx="2643964" cy="294374"/>
            </a:xfrm>
          </p:grpSpPr>
          <p:cxnSp>
            <p:nvCxnSpPr>
              <p:cNvPr id="110" name="Straight Connector 109"/>
              <p:cNvCxnSpPr/>
              <p:nvPr/>
            </p:nvCxnSpPr>
            <p:spPr>
              <a:xfrm>
                <a:off x="544011" y="3858016"/>
                <a:ext cx="2623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559444" y="3726469"/>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182928" y="3716042"/>
                <a:ext cx="5047" cy="2839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177819" y="3918792"/>
              <a:ext cx="655949" cy="369332"/>
            </a:xfrm>
            <a:prstGeom prst="rect">
              <a:avLst/>
            </a:prstGeom>
            <a:noFill/>
          </p:spPr>
          <p:txBody>
            <a:bodyPr wrap="none" rtlCol="0">
              <a:spAutoFit/>
            </a:bodyPr>
            <a:lstStyle/>
            <a:p>
              <a:r>
                <a:rPr lang="en-US" dirty="0" smtClean="0"/>
                <a:t>Calm</a:t>
              </a:r>
              <a:endParaRPr lang="en-US" dirty="0"/>
            </a:p>
          </p:txBody>
        </p:sp>
        <p:sp>
          <p:nvSpPr>
            <p:cNvPr id="109" name="TextBox 108"/>
            <p:cNvSpPr txBox="1"/>
            <p:nvPr/>
          </p:nvSpPr>
          <p:spPr>
            <a:xfrm>
              <a:off x="2793687" y="3882599"/>
              <a:ext cx="687945" cy="369332"/>
            </a:xfrm>
            <a:prstGeom prst="rect">
              <a:avLst/>
            </a:prstGeom>
            <a:noFill/>
          </p:spPr>
          <p:txBody>
            <a:bodyPr wrap="none" rtlCol="0">
              <a:spAutoFit/>
            </a:bodyPr>
            <a:lstStyle/>
            <a:p>
              <a:r>
                <a:rPr lang="en-US" dirty="0" smtClean="0"/>
                <a:t>Crazy</a:t>
              </a:r>
              <a:endParaRPr lang="en-US" dirty="0"/>
            </a:p>
          </p:txBody>
        </p:sp>
      </p:grpSp>
      <p:sp>
        <p:nvSpPr>
          <p:cNvPr id="113" name="TextBox 112"/>
          <p:cNvSpPr txBox="1"/>
          <p:nvPr/>
        </p:nvSpPr>
        <p:spPr>
          <a:xfrm>
            <a:off x="8575134" y="3761785"/>
            <a:ext cx="680305" cy="369332"/>
          </a:xfrm>
          <a:prstGeom prst="rect">
            <a:avLst/>
          </a:prstGeom>
          <a:noFill/>
        </p:spPr>
        <p:txBody>
          <a:bodyPr wrap="square" rtlCol="0">
            <a:spAutoFit/>
          </a:bodyPr>
          <a:lstStyle/>
          <a:p>
            <a:r>
              <a:rPr lang="en-US" b="1" dirty="0" smtClean="0"/>
              <a:t>V</a:t>
            </a:r>
            <a:endParaRPr lang="en-US" b="1" dirty="0"/>
          </a:p>
        </p:txBody>
      </p:sp>
      <p:sp>
        <p:nvSpPr>
          <p:cNvPr id="114" name="TextBox 113"/>
          <p:cNvSpPr txBox="1"/>
          <p:nvPr/>
        </p:nvSpPr>
        <p:spPr>
          <a:xfrm>
            <a:off x="10832389" y="3750026"/>
            <a:ext cx="680305" cy="369332"/>
          </a:xfrm>
          <a:prstGeom prst="rect">
            <a:avLst/>
          </a:prstGeom>
          <a:noFill/>
        </p:spPr>
        <p:txBody>
          <a:bodyPr wrap="square" rtlCol="0">
            <a:spAutoFit/>
          </a:bodyPr>
          <a:lstStyle/>
          <a:p>
            <a:r>
              <a:rPr lang="en-US" b="1" dirty="0" smtClean="0"/>
              <a:t>V</a:t>
            </a:r>
            <a:endParaRPr lang="en-US" b="1" dirty="0"/>
          </a:p>
        </p:txBody>
      </p:sp>
      <p:pic>
        <p:nvPicPr>
          <p:cNvPr id="115" name="Picture 114"/>
          <p:cNvPicPr>
            <a:picLocks noChangeAspect="1"/>
          </p:cNvPicPr>
          <p:nvPr/>
        </p:nvPicPr>
        <p:blipFill rotWithShape="1">
          <a:blip r:embed="rId5"/>
          <a:srcRect b="18182"/>
          <a:stretch/>
        </p:blipFill>
        <p:spPr>
          <a:xfrm>
            <a:off x="9096865" y="4989800"/>
            <a:ext cx="1885747" cy="1046201"/>
          </a:xfrm>
          <a:prstGeom prst="rect">
            <a:avLst/>
          </a:prstGeom>
        </p:spPr>
      </p:pic>
      <p:sp>
        <p:nvSpPr>
          <p:cNvPr id="4" name="TextBox 3"/>
          <p:cNvSpPr txBox="1"/>
          <p:nvPr/>
        </p:nvSpPr>
        <p:spPr>
          <a:xfrm>
            <a:off x="8061828" y="6112459"/>
            <a:ext cx="2138021" cy="369332"/>
          </a:xfrm>
          <a:prstGeom prst="rect">
            <a:avLst/>
          </a:prstGeom>
          <a:noFill/>
        </p:spPr>
        <p:txBody>
          <a:bodyPr wrap="none" rtlCol="0">
            <a:spAutoFit/>
          </a:bodyPr>
          <a:lstStyle/>
          <a:p>
            <a:r>
              <a:rPr lang="en-US" dirty="0" smtClean="0"/>
              <a:t>This is who I am now</a:t>
            </a:r>
            <a:endParaRPr lang="en-US" dirty="0"/>
          </a:p>
        </p:txBody>
      </p:sp>
    </p:spTree>
    <p:extLst>
      <p:ext uri="{BB962C8B-B14F-4D97-AF65-F5344CB8AC3E}">
        <p14:creationId xmlns:p14="http://schemas.microsoft.com/office/powerpoint/2010/main" val="122323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8" grpId="0"/>
      <p:bldP spid="90" grpId="0"/>
      <p:bldP spid="113" grpId="0"/>
      <p:bldP spid="114"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Reasoning</a:t>
            </a:r>
            <a:endParaRPr lang="en-US" dirty="0"/>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Your prior belief affects your posterior belief</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Your posterior belief can be updated (Bayesian Updating)</a:t>
            </a:r>
            <a:endParaRPr lang="en-US" dirty="0"/>
          </a:p>
        </p:txBody>
      </p:sp>
      <p:pic>
        <p:nvPicPr>
          <p:cNvPr id="4" name="Picture 3"/>
          <p:cNvPicPr>
            <a:picLocks noChangeAspect="1"/>
          </p:cNvPicPr>
          <p:nvPr/>
        </p:nvPicPr>
        <p:blipFill>
          <a:blip r:embed="rId3"/>
          <a:stretch>
            <a:fillRect/>
          </a:stretch>
        </p:blipFill>
        <p:spPr>
          <a:xfrm>
            <a:off x="6006171" y="594569"/>
            <a:ext cx="3363298" cy="785441"/>
          </a:xfrm>
          <a:prstGeom prst="rect">
            <a:avLst/>
          </a:prstGeom>
        </p:spPr>
      </p:pic>
    </p:spTree>
    <p:extLst>
      <p:ext uri="{BB962C8B-B14F-4D97-AF65-F5344CB8AC3E}">
        <p14:creationId xmlns:p14="http://schemas.microsoft.com/office/powerpoint/2010/main" val="12303513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Case 3: Who broke my mug?</a:t>
            </a:r>
            <a:endParaRPr lang="en-US" dirty="0"/>
          </a:p>
        </p:txBody>
      </p:sp>
      <p:pic>
        <p:nvPicPr>
          <p:cNvPr id="4" name="Picture 3"/>
          <p:cNvPicPr>
            <a:picLocks noChangeAspect="1"/>
          </p:cNvPicPr>
          <p:nvPr/>
        </p:nvPicPr>
        <p:blipFill>
          <a:blip r:embed="rId3"/>
          <a:stretch>
            <a:fillRect/>
          </a:stretch>
        </p:blipFill>
        <p:spPr>
          <a:xfrm>
            <a:off x="200417" y="4240008"/>
            <a:ext cx="2844859" cy="1600233"/>
          </a:xfrm>
          <a:prstGeom prst="rect">
            <a:avLst/>
          </a:prstGeom>
        </p:spPr>
      </p:pic>
      <p:pic>
        <p:nvPicPr>
          <p:cNvPr id="6" name="Picture 5"/>
          <p:cNvPicPr>
            <a:picLocks noChangeAspect="1"/>
          </p:cNvPicPr>
          <p:nvPr/>
        </p:nvPicPr>
        <p:blipFill rotWithShape="1">
          <a:blip r:embed="rId4"/>
          <a:srcRect b="16917"/>
          <a:stretch/>
        </p:blipFill>
        <p:spPr>
          <a:xfrm>
            <a:off x="3933172" y="1527849"/>
            <a:ext cx="4239407" cy="2293241"/>
          </a:xfrm>
          <a:prstGeom prst="rect">
            <a:avLst/>
          </a:prstGeom>
        </p:spPr>
      </p:pic>
      <p:pic>
        <p:nvPicPr>
          <p:cNvPr id="3" name="Picture 2"/>
          <p:cNvPicPr>
            <a:picLocks noChangeAspect="1"/>
          </p:cNvPicPr>
          <p:nvPr/>
        </p:nvPicPr>
        <p:blipFill rotWithShape="1">
          <a:blip r:embed="rId5"/>
          <a:srcRect t="29240" b="28891"/>
          <a:stretch/>
        </p:blipFill>
        <p:spPr>
          <a:xfrm>
            <a:off x="9124191" y="4240008"/>
            <a:ext cx="2857557" cy="1600233"/>
          </a:xfrm>
          <a:prstGeom prst="rect">
            <a:avLst/>
          </a:prstGeom>
        </p:spPr>
      </p:pic>
      <p:grpSp>
        <p:nvGrpSpPr>
          <p:cNvPr id="16" name="Group 15"/>
          <p:cNvGrpSpPr/>
          <p:nvPr/>
        </p:nvGrpSpPr>
        <p:grpSpPr>
          <a:xfrm>
            <a:off x="1923420" y="6081432"/>
            <a:ext cx="8345159" cy="288978"/>
            <a:chOff x="2978370" y="5523978"/>
            <a:chExt cx="8345159" cy="288978"/>
          </a:xfrm>
        </p:grpSpPr>
        <p:cxnSp>
          <p:nvCxnSpPr>
            <p:cNvPr id="11" name="Straight Connector 10"/>
            <p:cNvCxnSpPr/>
            <p:nvPr/>
          </p:nvCxnSpPr>
          <p:spPr>
            <a:xfrm>
              <a:off x="2978370" y="5668024"/>
              <a:ext cx="831055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978370" y="5548912"/>
              <a:ext cx="0" cy="2640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1312760" y="5523978"/>
              <a:ext cx="10769" cy="2631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6">
            <a:extLst>
              <a:ext uri="{BEBA8EAE-BF5A-486C-A8C5-ECC9F3942E4B}">
                <a14:imgProps xmlns:a14="http://schemas.microsoft.com/office/drawing/2010/main">
                  <a14:imgLayer r:embed="rId7">
                    <a14:imgEffect>
                      <a14:backgroundRemoval t="5856" b="94595" l="2203" r="94714">
                        <a14:foregroundMark x1="49339" y1="67568" x2="49339" y2="67568"/>
                        <a14:foregroundMark x1="63877" y1="17117" x2="63877" y2="17117"/>
                        <a14:foregroundMark x1="80617" y1="40991" x2="80617" y2="40991"/>
                        <a14:foregroundMark x1="37445" y1="18018" x2="37445" y2="18018"/>
                        <a14:foregroundMark x1="84581" y1="44144" x2="84581" y2="44144"/>
                        <a14:foregroundMark x1="94714" y1="38739" x2="94714" y2="38739"/>
                        <a14:foregroundMark x1="65198" y1="6306" x2="65198" y2="6306"/>
                        <a14:foregroundMark x1="16300" y1="40090" x2="16300" y2="40090"/>
                        <a14:foregroundMark x1="15419" y1="45946" x2="15419" y2="45946"/>
                        <a14:foregroundMark x1="2643" y1="41441" x2="2643" y2="41441"/>
                        <a14:foregroundMark x1="30396" y1="92793" x2="30396" y2="92793"/>
                        <a14:foregroundMark x1="70044" y1="94595" x2="70044" y2="94595"/>
                        <a14:backgroundMark x1="68282" y1="7658" x2="68282" y2="7658"/>
                      </a14:backgroundRemoval>
                    </a14:imgEffect>
                  </a14:imgLayer>
                </a14:imgProps>
              </a:ext>
              <a:ext uri="{28A0092B-C50C-407E-A947-70E740481C1C}">
                <a14:useLocalDpi xmlns:a14="http://schemas.microsoft.com/office/drawing/2010/main" val="0"/>
              </a:ext>
            </a:extLst>
          </a:blip>
          <a:stretch>
            <a:fillRect/>
          </a:stretch>
        </p:blipFill>
        <p:spPr>
          <a:xfrm>
            <a:off x="7181109" y="1753461"/>
            <a:ext cx="659453" cy="644928"/>
          </a:xfrm>
          <a:prstGeom prst="rect">
            <a:avLst/>
          </a:prstGeom>
        </p:spPr>
      </p:pic>
      <p:sp>
        <p:nvSpPr>
          <p:cNvPr id="18" name="TextBox 17"/>
          <p:cNvSpPr txBox="1"/>
          <p:nvPr/>
        </p:nvSpPr>
        <p:spPr>
          <a:xfrm>
            <a:off x="6052875" y="5628236"/>
            <a:ext cx="426720" cy="584775"/>
          </a:xfrm>
          <a:prstGeom prst="rect">
            <a:avLst/>
          </a:prstGeom>
          <a:noFill/>
        </p:spPr>
        <p:txBody>
          <a:bodyPr wrap="none" rtlCol="0">
            <a:spAutoFit/>
          </a:bodyPr>
          <a:lstStyle/>
          <a:p>
            <a:r>
              <a:rPr lang="en-US" sz="3200" b="1" dirty="0" smtClean="0"/>
              <a:t>V</a:t>
            </a:r>
            <a:endParaRPr lang="en-US" sz="3200" b="1" dirty="0"/>
          </a:p>
        </p:txBody>
      </p:sp>
    </p:spTree>
    <p:extLst>
      <p:ext uri="{BB962C8B-B14F-4D97-AF65-F5344CB8AC3E}">
        <p14:creationId xmlns:p14="http://schemas.microsoft.com/office/powerpoint/2010/main" val="74507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1" nodeType="clickEffect">
                                  <p:stCondLst>
                                    <p:cond delay="0"/>
                                  </p:stCondLst>
                                  <p:childTnLst>
                                    <p:animMotion origin="layout" path="M -2.29167E-6 -4.44444E-6 L -0.15026 0.00255 " pathEditMode="relative" rAng="0" ptsTypes="AA">
                                      <p:cBhvr>
                                        <p:cTn id="26" dur="2000" fill="hold"/>
                                        <p:tgtEl>
                                          <p:spTgt spid="18"/>
                                        </p:tgtEl>
                                        <p:attrNameLst>
                                          <p:attrName>ppt_x</p:attrName>
                                          <p:attrName>ppt_y</p:attrName>
                                        </p:attrNameLst>
                                      </p:cBhvr>
                                      <p:rCtr x="-7513"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Case 3: Who broke my mug?</a:t>
            </a:r>
            <a:endParaRPr lang="en-US" dirty="0"/>
          </a:p>
        </p:txBody>
      </p:sp>
      <p:pic>
        <p:nvPicPr>
          <p:cNvPr id="4" name="Picture 3"/>
          <p:cNvPicPr>
            <a:picLocks noChangeAspect="1"/>
          </p:cNvPicPr>
          <p:nvPr/>
        </p:nvPicPr>
        <p:blipFill>
          <a:blip r:embed="rId3"/>
          <a:stretch>
            <a:fillRect/>
          </a:stretch>
        </p:blipFill>
        <p:spPr>
          <a:xfrm>
            <a:off x="200417" y="4240008"/>
            <a:ext cx="2844859" cy="1600233"/>
          </a:xfrm>
          <a:prstGeom prst="rect">
            <a:avLst/>
          </a:prstGeom>
        </p:spPr>
      </p:pic>
      <p:pic>
        <p:nvPicPr>
          <p:cNvPr id="6" name="Picture 5"/>
          <p:cNvPicPr>
            <a:picLocks noChangeAspect="1"/>
          </p:cNvPicPr>
          <p:nvPr/>
        </p:nvPicPr>
        <p:blipFill rotWithShape="1">
          <a:blip r:embed="rId4"/>
          <a:srcRect b="16917"/>
          <a:stretch/>
        </p:blipFill>
        <p:spPr>
          <a:xfrm>
            <a:off x="3933172" y="1527849"/>
            <a:ext cx="4239407" cy="2293241"/>
          </a:xfrm>
          <a:prstGeom prst="rect">
            <a:avLst/>
          </a:prstGeom>
        </p:spPr>
      </p:pic>
      <p:pic>
        <p:nvPicPr>
          <p:cNvPr id="3" name="Picture 2"/>
          <p:cNvPicPr>
            <a:picLocks noChangeAspect="1"/>
          </p:cNvPicPr>
          <p:nvPr/>
        </p:nvPicPr>
        <p:blipFill rotWithShape="1">
          <a:blip r:embed="rId5"/>
          <a:srcRect t="29240" b="28891"/>
          <a:stretch/>
        </p:blipFill>
        <p:spPr>
          <a:xfrm>
            <a:off x="9124191" y="4240008"/>
            <a:ext cx="2857557" cy="1600233"/>
          </a:xfrm>
          <a:prstGeom prst="rect">
            <a:avLst/>
          </a:prstGeom>
        </p:spPr>
      </p:pic>
      <p:grpSp>
        <p:nvGrpSpPr>
          <p:cNvPr id="16" name="Group 15"/>
          <p:cNvGrpSpPr/>
          <p:nvPr/>
        </p:nvGrpSpPr>
        <p:grpSpPr>
          <a:xfrm>
            <a:off x="1923420" y="6081432"/>
            <a:ext cx="8345159" cy="288978"/>
            <a:chOff x="2978370" y="5523978"/>
            <a:chExt cx="8345159" cy="288978"/>
          </a:xfrm>
        </p:grpSpPr>
        <p:cxnSp>
          <p:nvCxnSpPr>
            <p:cNvPr id="11" name="Straight Connector 10"/>
            <p:cNvCxnSpPr/>
            <p:nvPr/>
          </p:nvCxnSpPr>
          <p:spPr>
            <a:xfrm>
              <a:off x="2978370" y="5668024"/>
              <a:ext cx="831055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978370" y="5548912"/>
              <a:ext cx="0" cy="2640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1312760" y="5523978"/>
              <a:ext cx="10769" cy="2631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6">
            <a:extLst>
              <a:ext uri="{BEBA8EAE-BF5A-486C-A8C5-ECC9F3942E4B}">
                <a14:imgProps xmlns:a14="http://schemas.microsoft.com/office/drawing/2010/main">
                  <a14:imgLayer r:embed="rId7">
                    <a14:imgEffect>
                      <a14:backgroundRemoval t="5856" b="94595" l="2203" r="94714">
                        <a14:foregroundMark x1="49339" y1="67568" x2="49339" y2="67568"/>
                        <a14:foregroundMark x1="63877" y1="17117" x2="63877" y2="17117"/>
                        <a14:foregroundMark x1="80617" y1="40991" x2="80617" y2="40991"/>
                        <a14:foregroundMark x1="37445" y1="18018" x2="37445" y2="18018"/>
                        <a14:foregroundMark x1="84581" y1="44144" x2="84581" y2="44144"/>
                        <a14:foregroundMark x1="94714" y1="38739" x2="94714" y2="38739"/>
                        <a14:foregroundMark x1="65198" y1="6306" x2="65198" y2="6306"/>
                        <a14:foregroundMark x1="16300" y1="40090" x2="16300" y2="40090"/>
                        <a14:foregroundMark x1="15419" y1="45946" x2="15419" y2="45946"/>
                        <a14:foregroundMark x1="2643" y1="41441" x2="2643" y2="41441"/>
                        <a14:foregroundMark x1="30396" y1="92793" x2="30396" y2="92793"/>
                        <a14:foregroundMark x1="70044" y1="94595" x2="70044" y2="94595"/>
                        <a14:backgroundMark x1="68282" y1="7658" x2="68282" y2="7658"/>
                      </a14:backgroundRemoval>
                    </a14:imgEffect>
                  </a14:imgLayer>
                </a14:imgProps>
              </a:ext>
              <a:ext uri="{28A0092B-C50C-407E-A947-70E740481C1C}">
                <a14:useLocalDpi xmlns:a14="http://schemas.microsoft.com/office/drawing/2010/main" val="0"/>
              </a:ext>
            </a:extLst>
          </a:blip>
          <a:stretch>
            <a:fillRect/>
          </a:stretch>
        </p:blipFill>
        <p:spPr>
          <a:xfrm>
            <a:off x="11353800" y="123934"/>
            <a:ext cx="659453" cy="644928"/>
          </a:xfrm>
          <a:prstGeom prst="rect">
            <a:avLst/>
          </a:prstGeom>
        </p:spPr>
      </p:pic>
      <p:sp>
        <p:nvSpPr>
          <p:cNvPr id="18" name="TextBox 17"/>
          <p:cNvSpPr txBox="1"/>
          <p:nvPr/>
        </p:nvSpPr>
        <p:spPr>
          <a:xfrm>
            <a:off x="6052875" y="5628236"/>
            <a:ext cx="426720" cy="584775"/>
          </a:xfrm>
          <a:prstGeom prst="rect">
            <a:avLst/>
          </a:prstGeom>
          <a:noFill/>
        </p:spPr>
        <p:txBody>
          <a:bodyPr wrap="none" rtlCol="0">
            <a:spAutoFit/>
          </a:bodyPr>
          <a:lstStyle/>
          <a:p>
            <a:r>
              <a:rPr lang="en-US" sz="3200" b="1" dirty="0" smtClean="0"/>
              <a:t>V</a:t>
            </a:r>
            <a:endParaRPr lang="en-US" sz="3200" b="1" dirty="0"/>
          </a:p>
        </p:txBody>
      </p:sp>
    </p:spTree>
    <p:extLst>
      <p:ext uri="{BB962C8B-B14F-4D97-AF65-F5344CB8AC3E}">
        <p14:creationId xmlns:p14="http://schemas.microsoft.com/office/powerpoint/2010/main" val="194582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2.29167E-6 -4.44444E-6 L -0.04961 0.0007 " pathEditMode="relative" rAng="0" ptsTypes="AA">
                                      <p:cBhvr>
                                        <p:cTn id="10" dur="2000" fill="hold"/>
                                        <p:tgtEl>
                                          <p:spTgt spid="18"/>
                                        </p:tgtEl>
                                        <p:attrNameLst>
                                          <p:attrName>ppt_x</p:attrName>
                                          <p:attrName>ppt_y</p:attrName>
                                        </p:attrNameLst>
                                      </p:cBhvr>
                                      <p:rCtr x="-248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Reasoning</a:t>
            </a:r>
            <a:endParaRPr lang="en-US" dirty="0"/>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Your prior belief affects your posterior belief</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Your posterior belief can be updated (Bayesian Updating)</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Strength of evidence affects posterior belief</a:t>
            </a:r>
            <a:endParaRPr lang="en-US" dirty="0"/>
          </a:p>
        </p:txBody>
      </p:sp>
      <p:pic>
        <p:nvPicPr>
          <p:cNvPr id="4" name="Picture 3"/>
          <p:cNvPicPr>
            <a:picLocks noChangeAspect="1"/>
          </p:cNvPicPr>
          <p:nvPr/>
        </p:nvPicPr>
        <p:blipFill>
          <a:blip r:embed="rId3"/>
          <a:stretch>
            <a:fillRect/>
          </a:stretch>
        </p:blipFill>
        <p:spPr>
          <a:xfrm>
            <a:off x="6006171" y="594569"/>
            <a:ext cx="3363298" cy="785441"/>
          </a:xfrm>
          <a:prstGeom prst="rect">
            <a:avLst/>
          </a:prstGeom>
        </p:spPr>
      </p:pic>
    </p:spTree>
    <p:extLst>
      <p:ext uri="{BB962C8B-B14F-4D97-AF65-F5344CB8AC3E}">
        <p14:creationId xmlns:p14="http://schemas.microsoft.com/office/powerpoint/2010/main" val="1395995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Quiz: Who broke my mug?</a:t>
            </a:r>
            <a:endParaRPr lang="en-US" dirty="0"/>
          </a:p>
        </p:txBody>
      </p:sp>
      <p:pic>
        <p:nvPicPr>
          <p:cNvPr id="4" name="Picture 3"/>
          <p:cNvPicPr>
            <a:picLocks noChangeAspect="1"/>
          </p:cNvPicPr>
          <p:nvPr/>
        </p:nvPicPr>
        <p:blipFill>
          <a:blip r:embed="rId3"/>
          <a:stretch>
            <a:fillRect/>
          </a:stretch>
        </p:blipFill>
        <p:spPr>
          <a:xfrm>
            <a:off x="200417" y="4240008"/>
            <a:ext cx="2844859" cy="1600233"/>
          </a:xfrm>
          <a:prstGeom prst="rect">
            <a:avLst/>
          </a:prstGeom>
        </p:spPr>
      </p:pic>
      <p:pic>
        <p:nvPicPr>
          <p:cNvPr id="6" name="Picture 5"/>
          <p:cNvPicPr>
            <a:picLocks noChangeAspect="1"/>
          </p:cNvPicPr>
          <p:nvPr/>
        </p:nvPicPr>
        <p:blipFill rotWithShape="1">
          <a:blip r:embed="rId4"/>
          <a:srcRect b="16917"/>
          <a:stretch/>
        </p:blipFill>
        <p:spPr>
          <a:xfrm>
            <a:off x="3933172" y="1527849"/>
            <a:ext cx="4239407" cy="2293241"/>
          </a:xfrm>
          <a:prstGeom prst="rect">
            <a:avLst/>
          </a:prstGeom>
        </p:spPr>
      </p:pic>
      <p:pic>
        <p:nvPicPr>
          <p:cNvPr id="3" name="Picture 2"/>
          <p:cNvPicPr>
            <a:picLocks noChangeAspect="1"/>
          </p:cNvPicPr>
          <p:nvPr/>
        </p:nvPicPr>
        <p:blipFill rotWithShape="1">
          <a:blip r:embed="rId5"/>
          <a:srcRect t="29240" b="28891"/>
          <a:stretch/>
        </p:blipFill>
        <p:spPr>
          <a:xfrm>
            <a:off x="9124191" y="4240008"/>
            <a:ext cx="2857557" cy="1600233"/>
          </a:xfrm>
          <a:prstGeom prst="rect">
            <a:avLst/>
          </a:prstGeom>
        </p:spPr>
      </p:pic>
      <p:grpSp>
        <p:nvGrpSpPr>
          <p:cNvPr id="16" name="Group 15"/>
          <p:cNvGrpSpPr/>
          <p:nvPr/>
        </p:nvGrpSpPr>
        <p:grpSpPr>
          <a:xfrm>
            <a:off x="1923420" y="6081432"/>
            <a:ext cx="8345159" cy="288978"/>
            <a:chOff x="2978370" y="5523978"/>
            <a:chExt cx="8345159" cy="288978"/>
          </a:xfrm>
        </p:grpSpPr>
        <p:cxnSp>
          <p:nvCxnSpPr>
            <p:cNvPr id="11" name="Straight Connector 10"/>
            <p:cNvCxnSpPr/>
            <p:nvPr/>
          </p:nvCxnSpPr>
          <p:spPr>
            <a:xfrm>
              <a:off x="2978370" y="5668024"/>
              <a:ext cx="831055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978370" y="5548912"/>
              <a:ext cx="0" cy="2640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1312760" y="5523978"/>
              <a:ext cx="10769" cy="2631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6">
            <a:extLst>
              <a:ext uri="{BEBA8EAE-BF5A-486C-A8C5-ECC9F3942E4B}">
                <a14:imgProps xmlns:a14="http://schemas.microsoft.com/office/drawing/2010/main">
                  <a14:imgLayer r:embed="rId7">
                    <a14:imgEffect>
                      <a14:backgroundRemoval t="5856" b="94595" l="2203" r="94714">
                        <a14:foregroundMark x1="49339" y1="67568" x2="49339" y2="67568"/>
                        <a14:foregroundMark x1="63877" y1="17117" x2="63877" y2="17117"/>
                        <a14:foregroundMark x1="80617" y1="40991" x2="80617" y2="40991"/>
                        <a14:foregroundMark x1="37445" y1="18018" x2="37445" y2="18018"/>
                        <a14:foregroundMark x1="84581" y1="44144" x2="84581" y2="44144"/>
                        <a14:foregroundMark x1="94714" y1="38739" x2="94714" y2="38739"/>
                        <a14:foregroundMark x1="65198" y1="6306" x2="65198" y2="6306"/>
                        <a14:foregroundMark x1="16300" y1="40090" x2="16300" y2="40090"/>
                        <a14:foregroundMark x1="15419" y1="45946" x2="15419" y2="45946"/>
                        <a14:foregroundMark x1="2643" y1="41441" x2="2643" y2="41441"/>
                        <a14:foregroundMark x1="30396" y1="92793" x2="30396" y2="92793"/>
                        <a14:foregroundMark x1="70044" y1="94595" x2="70044" y2="94595"/>
                        <a14:backgroundMark x1="68282" y1="7658" x2="68282" y2="7658"/>
                      </a14:backgroundRemoval>
                    </a14:imgEffect>
                  </a14:imgLayer>
                </a14:imgProps>
              </a:ext>
              <a:ext uri="{28A0092B-C50C-407E-A947-70E740481C1C}">
                <a14:useLocalDpi xmlns:a14="http://schemas.microsoft.com/office/drawing/2010/main" val="0"/>
              </a:ext>
            </a:extLst>
          </a:blip>
          <a:stretch>
            <a:fillRect/>
          </a:stretch>
        </p:blipFill>
        <p:spPr>
          <a:xfrm>
            <a:off x="6706644" y="1997956"/>
            <a:ext cx="659453" cy="644928"/>
          </a:xfrm>
          <a:prstGeom prst="rect">
            <a:avLst/>
          </a:prstGeom>
        </p:spPr>
      </p:pic>
      <p:sp>
        <p:nvSpPr>
          <p:cNvPr id="18" name="TextBox 17"/>
          <p:cNvSpPr txBox="1"/>
          <p:nvPr/>
        </p:nvSpPr>
        <p:spPr>
          <a:xfrm>
            <a:off x="9710475" y="5653613"/>
            <a:ext cx="426720" cy="584775"/>
          </a:xfrm>
          <a:prstGeom prst="rect">
            <a:avLst/>
          </a:prstGeom>
          <a:noFill/>
        </p:spPr>
        <p:txBody>
          <a:bodyPr wrap="none" rtlCol="0">
            <a:spAutoFit/>
          </a:bodyPr>
          <a:lstStyle/>
          <a:p>
            <a:r>
              <a:rPr lang="en-US" sz="3200" b="1" dirty="0" smtClean="0"/>
              <a:t>V</a:t>
            </a:r>
            <a:endParaRPr lang="en-US" sz="3200" b="1" dirty="0"/>
          </a:p>
        </p:txBody>
      </p:sp>
    </p:spTree>
    <p:extLst>
      <p:ext uri="{BB962C8B-B14F-4D97-AF65-F5344CB8AC3E}">
        <p14:creationId xmlns:p14="http://schemas.microsoft.com/office/powerpoint/2010/main" val="173450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29167E-6 1.85185E-6 L -0.10703 0.00208 " pathEditMode="relative" rAng="0" ptsTypes="AA">
                                      <p:cBhvr>
                                        <p:cTn id="10" dur="2000" fill="hold"/>
                                        <p:tgtEl>
                                          <p:spTgt spid="18"/>
                                        </p:tgtEl>
                                        <p:attrNameLst>
                                          <p:attrName>ppt_x</p:attrName>
                                          <p:attrName>ppt_y</p:attrName>
                                        </p:attrNameLst>
                                      </p:cBhvr>
                                      <p:rCtr x="-535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Reasoning</a:t>
            </a:r>
            <a:endParaRPr lang="en-US" dirty="0"/>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b="1" dirty="0" smtClean="0"/>
              <a:t>Your prior belief affects your posterior belief</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Your posterior belief can be updated (Bayesian Updating)</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Strength of evidence affects posterior belief</a:t>
            </a:r>
            <a:endParaRPr lang="en-US" dirty="0"/>
          </a:p>
        </p:txBody>
      </p:sp>
    </p:spTree>
    <p:extLst>
      <p:ext uri="{BB962C8B-B14F-4D97-AF65-F5344CB8AC3E}">
        <p14:creationId xmlns:p14="http://schemas.microsoft.com/office/powerpoint/2010/main" val="1300215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NOTE!</a:t>
            </a:r>
            <a:endParaRPr lang="en-US" dirty="0"/>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Tx/>
              <a:buNone/>
              <a:tabLst/>
              <a:defRPr/>
            </a:pPr>
            <a:r>
              <a:rPr lang="en-US" dirty="0" smtClean="0"/>
              <a:t>Belief in Bayesian analysis is always represented in distributions, not point estimates. I used point estimates to make the point easier, and I don’t know how to make distributions. </a:t>
            </a:r>
            <a:endParaRPr lang="en-US" dirty="0"/>
          </a:p>
        </p:txBody>
      </p:sp>
      <p:pic>
        <p:nvPicPr>
          <p:cNvPr id="4" name="Picture 3"/>
          <p:cNvPicPr>
            <a:picLocks noChangeAspect="1"/>
          </p:cNvPicPr>
          <p:nvPr/>
        </p:nvPicPr>
        <p:blipFill>
          <a:blip r:embed="rId3"/>
          <a:stretch>
            <a:fillRect/>
          </a:stretch>
        </p:blipFill>
        <p:spPr>
          <a:xfrm>
            <a:off x="3810000" y="3390900"/>
            <a:ext cx="4572000" cy="2921000"/>
          </a:xfrm>
          <a:prstGeom prst="rect">
            <a:avLst/>
          </a:prstGeom>
        </p:spPr>
      </p:pic>
    </p:spTree>
    <p:extLst>
      <p:ext uri="{BB962C8B-B14F-4D97-AF65-F5344CB8AC3E}">
        <p14:creationId xmlns:p14="http://schemas.microsoft.com/office/powerpoint/2010/main" val="7318751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256" y="2492679"/>
            <a:ext cx="8486819" cy="3720332"/>
          </a:xfrm>
          <a:prstGeom prst="rect">
            <a:avLst/>
          </a:prstGeom>
        </p:spPr>
      </p:pic>
      <p:pic>
        <p:nvPicPr>
          <p:cNvPr id="4" name="Picture 3"/>
          <p:cNvPicPr>
            <a:picLocks noChangeAspect="1"/>
          </p:cNvPicPr>
          <p:nvPr/>
        </p:nvPicPr>
        <p:blipFill>
          <a:blip r:embed="rId4"/>
          <a:stretch>
            <a:fillRect/>
          </a:stretch>
        </p:blipFill>
        <p:spPr>
          <a:xfrm>
            <a:off x="200417" y="4240008"/>
            <a:ext cx="2844859" cy="1600233"/>
          </a:xfrm>
          <a:prstGeom prst="rect">
            <a:avLst/>
          </a:prstGeom>
        </p:spPr>
      </p:pic>
      <p:pic>
        <p:nvPicPr>
          <p:cNvPr id="3" name="Picture 2"/>
          <p:cNvPicPr>
            <a:picLocks noChangeAspect="1"/>
          </p:cNvPicPr>
          <p:nvPr/>
        </p:nvPicPr>
        <p:blipFill rotWithShape="1">
          <a:blip r:embed="rId5"/>
          <a:srcRect t="29240" b="28891"/>
          <a:stretch/>
        </p:blipFill>
        <p:spPr>
          <a:xfrm>
            <a:off x="9124191" y="4240008"/>
            <a:ext cx="2857557" cy="1600233"/>
          </a:xfrm>
          <a:prstGeom prst="rect">
            <a:avLst/>
          </a:prstGeom>
        </p:spPr>
      </p:pic>
      <p:grpSp>
        <p:nvGrpSpPr>
          <p:cNvPr id="16" name="Group 15"/>
          <p:cNvGrpSpPr/>
          <p:nvPr/>
        </p:nvGrpSpPr>
        <p:grpSpPr>
          <a:xfrm>
            <a:off x="1923420" y="6081432"/>
            <a:ext cx="8345159" cy="288978"/>
            <a:chOff x="2978370" y="5523978"/>
            <a:chExt cx="8345159" cy="288978"/>
          </a:xfrm>
        </p:grpSpPr>
        <p:cxnSp>
          <p:nvCxnSpPr>
            <p:cNvPr id="11" name="Straight Connector 10"/>
            <p:cNvCxnSpPr/>
            <p:nvPr/>
          </p:nvCxnSpPr>
          <p:spPr>
            <a:xfrm>
              <a:off x="2978370" y="5668024"/>
              <a:ext cx="831055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978370" y="5548912"/>
              <a:ext cx="0" cy="2640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1312760" y="5523978"/>
              <a:ext cx="10769" cy="2631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1674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420" y="538619"/>
            <a:ext cx="8400433" cy="5686859"/>
          </a:xfrm>
          <a:prstGeom prst="rect">
            <a:avLst/>
          </a:prstGeom>
        </p:spPr>
      </p:pic>
      <p:pic>
        <p:nvPicPr>
          <p:cNvPr id="4" name="Picture 3"/>
          <p:cNvPicPr>
            <a:picLocks noChangeAspect="1"/>
          </p:cNvPicPr>
          <p:nvPr/>
        </p:nvPicPr>
        <p:blipFill>
          <a:blip r:embed="rId4"/>
          <a:stretch>
            <a:fillRect/>
          </a:stretch>
        </p:blipFill>
        <p:spPr>
          <a:xfrm>
            <a:off x="200417" y="4240008"/>
            <a:ext cx="2844859" cy="1600233"/>
          </a:xfrm>
          <a:prstGeom prst="rect">
            <a:avLst/>
          </a:prstGeom>
        </p:spPr>
      </p:pic>
      <p:pic>
        <p:nvPicPr>
          <p:cNvPr id="3" name="Picture 2"/>
          <p:cNvPicPr>
            <a:picLocks noChangeAspect="1"/>
          </p:cNvPicPr>
          <p:nvPr/>
        </p:nvPicPr>
        <p:blipFill rotWithShape="1">
          <a:blip r:embed="rId5"/>
          <a:srcRect t="29240" b="28891"/>
          <a:stretch/>
        </p:blipFill>
        <p:spPr>
          <a:xfrm>
            <a:off x="9124191" y="4240008"/>
            <a:ext cx="2857557" cy="1600233"/>
          </a:xfrm>
          <a:prstGeom prst="rect">
            <a:avLst/>
          </a:prstGeom>
        </p:spPr>
      </p:pic>
      <p:grpSp>
        <p:nvGrpSpPr>
          <p:cNvPr id="16" name="Group 15"/>
          <p:cNvGrpSpPr/>
          <p:nvPr/>
        </p:nvGrpSpPr>
        <p:grpSpPr>
          <a:xfrm>
            <a:off x="1923420" y="6081432"/>
            <a:ext cx="8345159" cy="288978"/>
            <a:chOff x="2978370" y="5523978"/>
            <a:chExt cx="8345159" cy="288978"/>
          </a:xfrm>
        </p:grpSpPr>
        <p:cxnSp>
          <p:nvCxnSpPr>
            <p:cNvPr id="11" name="Straight Connector 10"/>
            <p:cNvCxnSpPr/>
            <p:nvPr/>
          </p:nvCxnSpPr>
          <p:spPr>
            <a:xfrm>
              <a:off x="2978370" y="5668024"/>
              <a:ext cx="831055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978370" y="5548912"/>
              <a:ext cx="0" cy="2640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1312760" y="5523978"/>
              <a:ext cx="10769" cy="2631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3469710" y="3194137"/>
            <a:ext cx="7516225" cy="369332"/>
          </a:xfrm>
          <a:prstGeom prst="rect">
            <a:avLst/>
          </a:prstGeom>
          <a:noFill/>
        </p:spPr>
        <p:txBody>
          <a:bodyPr wrap="none" rtlCol="0">
            <a:spAutoFit/>
          </a:bodyPr>
          <a:lstStyle/>
          <a:p>
            <a:r>
              <a:rPr lang="en-US" dirty="0" smtClean="0"/>
              <a:t>Area under the curve totals to 1, as probabilities do, and </a:t>
            </a:r>
            <a:r>
              <a:rPr lang="en-US" smtClean="0"/>
              <a:t>it quantifies our belief</a:t>
            </a:r>
            <a:endParaRPr lang="en-US" dirty="0" smtClean="0"/>
          </a:p>
        </p:txBody>
      </p:sp>
    </p:spTree>
    <p:extLst>
      <p:ext uri="{BB962C8B-B14F-4D97-AF65-F5344CB8AC3E}">
        <p14:creationId xmlns:p14="http://schemas.microsoft.com/office/powerpoint/2010/main" val="183623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p:cNvSpPr>
          <p:nvPr/>
        </p:nvSpPr>
        <p:spPr bwMode="auto">
          <a:xfrm>
            <a:off x="0" y="0"/>
            <a:ext cx="12192000" cy="6858000"/>
          </a:xfrm>
          <a:prstGeom prst="rect">
            <a:avLst/>
          </a:prstGeom>
          <a:solidFill>
            <a:srgbClr val="3C3C3C"/>
          </a:solidFill>
          <a:ln>
            <a:noFill/>
          </a:ln>
        </p:spPr>
        <p:txBody>
          <a:bodyPr lIns="0" tIns="0" rIns="0" bIns="0"/>
          <a:lstStyle>
            <a:lvl1pPr>
              <a:defRPr sz="4200">
                <a:solidFill>
                  <a:srgbClr val="000000"/>
                </a:solidFill>
                <a:latin typeface="Gill Sans" charset="0"/>
                <a:ea typeface="Heiti SC Medium" charset="-122"/>
                <a:cs typeface="Heiti SC Medium" charset="-122"/>
                <a:sym typeface="Gill Sans" charset="0"/>
              </a:defRPr>
            </a:lvl1pPr>
            <a:lvl2pPr marL="742950" indent="-285750">
              <a:defRPr sz="4200">
                <a:solidFill>
                  <a:srgbClr val="000000"/>
                </a:solidFill>
                <a:latin typeface="Gill Sans" charset="0"/>
                <a:ea typeface="Heiti SC Medium" charset="-122"/>
                <a:cs typeface="Heiti SC Medium" charset="-122"/>
                <a:sym typeface="Gill Sans" charset="0"/>
              </a:defRPr>
            </a:lvl2pPr>
            <a:lvl3pPr marL="1143000" indent="-228600">
              <a:defRPr sz="4200">
                <a:solidFill>
                  <a:srgbClr val="000000"/>
                </a:solidFill>
                <a:latin typeface="Gill Sans" charset="0"/>
                <a:ea typeface="Heiti SC Medium" charset="-122"/>
                <a:cs typeface="Heiti SC Medium" charset="-122"/>
                <a:sym typeface="Gill Sans" charset="0"/>
              </a:defRPr>
            </a:lvl3pPr>
            <a:lvl4pPr marL="1600200" indent="-228600">
              <a:defRPr sz="4200">
                <a:solidFill>
                  <a:srgbClr val="000000"/>
                </a:solidFill>
                <a:latin typeface="Gill Sans" charset="0"/>
                <a:ea typeface="Heiti SC Medium" charset="-122"/>
                <a:cs typeface="Heiti SC Medium" charset="-122"/>
                <a:sym typeface="Gill Sans" charset="0"/>
              </a:defRPr>
            </a:lvl4pPr>
            <a:lvl5pPr marL="2057400" indent="-228600">
              <a:defRPr sz="4200">
                <a:solidFill>
                  <a:srgbClr val="000000"/>
                </a:solidFill>
                <a:latin typeface="Gill Sans" charset="0"/>
                <a:ea typeface="Heiti SC Medium" charset="-122"/>
                <a:cs typeface="Heiti SC Medium" charset="-122"/>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9pPr>
          </a:lstStyle>
          <a:p>
            <a:pPr algn="ctr" eaLnBrk="1" hangingPunct="1"/>
            <a:endParaRPr lang="en-AU" altLang="en-US" sz="2953">
              <a:ea typeface="Heiti SC Light" charset="-122"/>
              <a:cs typeface="Heiti SC Light" charset="-122"/>
            </a:endParaRPr>
          </a:p>
        </p:txBody>
      </p:sp>
      <p:sp>
        <p:nvSpPr>
          <p:cNvPr id="50179" name="Rectangle 1"/>
          <p:cNvSpPr>
            <a:spLocks/>
          </p:cNvSpPr>
          <p:nvPr/>
        </p:nvSpPr>
        <p:spPr bwMode="auto">
          <a:xfrm>
            <a:off x="8475762" y="-13394"/>
            <a:ext cx="2732484" cy="36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1pPr>
            <a:lvl2pPr marL="1282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2pPr>
            <a:lvl3pPr marL="1727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3pPr>
            <a:lvl4pPr marL="2171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4pPr>
            <a:lvl5pPr marL="2616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5pPr>
            <a:lvl6pPr marL="30734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6pPr>
            <a:lvl7pPr marL="35306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7pPr>
            <a:lvl8pPr marL="39878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8pPr>
            <a:lvl9pPr marL="44450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9pPr>
          </a:lstStyle>
          <a:p>
            <a:pPr algn="ctr" eaLnBrk="1" hangingPunct="1">
              <a:lnSpc>
                <a:spcPct val="180000"/>
              </a:lnSpc>
              <a:spcBef>
                <a:spcPct val="0"/>
              </a:spcBef>
              <a:buSzTx/>
              <a:buFontTx/>
              <a:buNone/>
            </a:pPr>
            <a:r>
              <a:rPr lang="en-US" altLang="en-US" sz="1406" b="1">
                <a:solidFill>
                  <a:srgbClr val="6A6F88"/>
                </a:solidFill>
                <a:latin typeface="Avenir Heavy" charset="0"/>
                <a:ea typeface="Avenir Heavy" charset="0"/>
                <a:cs typeface="Avenir Heavy" charset="0"/>
                <a:sym typeface="Avenir Heavy" charset="0"/>
              </a:rPr>
              <a:t>BACKGROUND</a:t>
            </a:r>
          </a:p>
        </p:txBody>
      </p:sp>
      <p:sp>
        <p:nvSpPr>
          <p:cNvPr id="50180" name="Rectangle 3"/>
          <p:cNvSpPr>
            <a:spLocks/>
          </p:cNvSpPr>
          <p:nvPr/>
        </p:nvSpPr>
        <p:spPr bwMode="auto">
          <a:xfrm>
            <a:off x="8775686" y="6640320"/>
            <a:ext cx="1829027" cy="1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1pPr>
            <a:lvl2pPr marL="1282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2pPr>
            <a:lvl3pPr marL="1727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3pPr>
            <a:lvl4pPr marL="2171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4pPr>
            <a:lvl5pPr marL="2616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5pPr>
            <a:lvl6pPr marL="30734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6pPr>
            <a:lvl7pPr marL="35306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7pPr>
            <a:lvl8pPr marL="39878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8pPr>
            <a:lvl9pPr marL="44450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9pPr>
          </a:lstStyle>
          <a:p>
            <a:pPr algn="ctr" eaLnBrk="1" hangingPunct="1">
              <a:spcBef>
                <a:spcPct val="0"/>
              </a:spcBef>
              <a:buSzTx/>
              <a:buFontTx/>
              <a:buNone/>
            </a:pPr>
            <a:r>
              <a:rPr lang="en-US" altLang="en-US" sz="914">
                <a:latin typeface="Avenir Medium" charset="0"/>
                <a:ea typeface="Avenir Medium" charset="0"/>
                <a:cs typeface="Avenir Medium" charset="0"/>
                <a:sym typeface="Avenir Medium" charset="0"/>
              </a:rPr>
              <a:t>Most, Chun, Zald &amp; Widders, 2005</a:t>
            </a:r>
          </a:p>
        </p:txBody>
      </p:sp>
      <p:grpSp>
        <p:nvGrpSpPr>
          <p:cNvPr id="2" name="Group 1"/>
          <p:cNvGrpSpPr>
            <a:grpSpLocks/>
          </p:cNvGrpSpPr>
          <p:nvPr/>
        </p:nvGrpSpPr>
        <p:grpSpPr bwMode="auto">
          <a:xfrm>
            <a:off x="3182690" y="2198936"/>
            <a:ext cx="6122417" cy="3233723"/>
            <a:chOff x="2359025" y="3127375"/>
            <a:chExt cx="8707438" cy="4599074"/>
          </a:xfrm>
        </p:grpSpPr>
        <p:pic>
          <p:nvPicPr>
            <p:cNvPr id="5018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8388" y="3127375"/>
              <a:ext cx="36480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59025" y="3149600"/>
              <a:ext cx="3648075"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5" name="Rectangle 12"/>
            <p:cNvSpPr>
              <a:spLocks/>
            </p:cNvSpPr>
            <p:nvPr/>
          </p:nvSpPr>
          <p:spPr bwMode="auto">
            <a:xfrm>
              <a:off x="2381052" y="7080163"/>
              <a:ext cx="5950348" cy="64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1pPr>
              <a:lvl2pPr marL="1282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2pPr>
              <a:lvl3pPr marL="1727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3pPr>
              <a:lvl4pPr marL="2171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4pPr>
              <a:lvl5pPr marL="2616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5pPr>
              <a:lvl6pPr marL="30734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6pPr>
              <a:lvl7pPr marL="35306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7pPr>
              <a:lvl8pPr marL="39878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8pPr>
              <a:lvl9pPr marL="44450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9pPr>
            </a:lstStyle>
            <a:p>
              <a:pPr algn="ctr" eaLnBrk="1" hangingPunct="1">
                <a:spcBef>
                  <a:spcPct val="0"/>
                </a:spcBef>
                <a:buSzTx/>
                <a:buFontTx/>
                <a:buNone/>
              </a:pPr>
              <a:r>
                <a:rPr lang="en-US" altLang="en-US" sz="2953">
                  <a:solidFill>
                    <a:srgbClr val="FFFFFF"/>
                  </a:solidFill>
                  <a:latin typeface="Avenir Medium" charset="0"/>
                  <a:ea typeface="Avenir Medium" charset="0"/>
                  <a:cs typeface="Avenir Medium" charset="0"/>
                  <a:sym typeface="Avenir Medium" charset="0"/>
                </a:rPr>
                <a:t>Indicate orientation with</a:t>
              </a:r>
            </a:p>
          </p:txBody>
        </p:sp>
        <p:grpSp>
          <p:nvGrpSpPr>
            <p:cNvPr id="50186" name="Group 8"/>
            <p:cNvGrpSpPr>
              <a:grpSpLocks/>
            </p:cNvGrpSpPr>
            <p:nvPr/>
          </p:nvGrpSpPr>
          <p:grpSpPr bwMode="auto">
            <a:xfrm>
              <a:off x="8734425" y="6605588"/>
              <a:ext cx="1714500" cy="1116012"/>
              <a:chOff x="6299200" y="7086600"/>
              <a:chExt cx="2222500" cy="1447800"/>
            </a:xfrm>
          </p:grpSpPr>
          <p:sp>
            <p:nvSpPr>
              <p:cNvPr id="10" name="AutoShape 13"/>
              <p:cNvSpPr>
                <a:spLocks/>
              </p:cNvSpPr>
              <p:nvPr/>
            </p:nvSpPr>
            <p:spPr bwMode="auto">
              <a:xfrm>
                <a:off x="7072959" y="7086600"/>
                <a:ext cx="674981" cy="673443"/>
              </a:xfrm>
              <a:prstGeom prst="roundRect">
                <a:avLst>
                  <a:gd name="adj" fmla="val 28301"/>
                </a:avLst>
              </a:prstGeom>
              <a:solidFill>
                <a:schemeClr val="tx1">
                  <a:lumMod val="65000"/>
                  <a:lumOff val="35000"/>
                </a:schemeClr>
              </a:solidFill>
              <a:ln w="38100" cap="flat">
                <a:solidFill>
                  <a:schemeClr val="tx1"/>
                </a:solidFill>
                <a:prstDash val="solid"/>
                <a:miter lim="800000"/>
                <a:headEnd type="none" w="med" len="med"/>
                <a:tailEnd type="none" w="med" len="med"/>
              </a:ln>
            </p:spPr>
            <p:txBody>
              <a:bodyPr lIns="0" tIns="0" rIns="0" bIns="0"/>
              <a:lstStyle/>
              <a:p>
                <a:pPr algn="ctr" eaLnBrk="1" hangingPunct="1">
                  <a:defRPr/>
                </a:pPr>
                <a:endParaRPr lang="en-AU" sz="1266">
                  <a:cs typeface="Heiti SC Light" charset="0"/>
                </a:endParaRPr>
              </a:p>
            </p:txBody>
          </p:sp>
          <p:sp>
            <p:nvSpPr>
              <p:cNvPr id="11" name="AutoShape 14"/>
              <p:cNvSpPr>
                <a:spLocks/>
              </p:cNvSpPr>
              <p:nvPr/>
            </p:nvSpPr>
            <p:spPr bwMode="auto">
              <a:xfrm>
                <a:off x="7072959" y="7860957"/>
                <a:ext cx="674981" cy="673443"/>
              </a:xfrm>
              <a:prstGeom prst="roundRect">
                <a:avLst>
                  <a:gd name="adj" fmla="val 28301"/>
                </a:avLst>
              </a:prstGeom>
              <a:solidFill>
                <a:schemeClr val="tx1">
                  <a:lumMod val="65000"/>
                  <a:lumOff val="35000"/>
                </a:schemeClr>
              </a:solidFill>
              <a:ln w="38100" cap="flat">
                <a:solidFill>
                  <a:schemeClr val="tx1"/>
                </a:solidFill>
                <a:prstDash val="solid"/>
                <a:miter lim="800000"/>
                <a:headEnd type="none" w="med" len="med"/>
                <a:tailEnd type="none" w="med" len="med"/>
              </a:ln>
            </p:spPr>
            <p:txBody>
              <a:bodyPr lIns="0" tIns="0" rIns="0" bIns="0"/>
              <a:lstStyle/>
              <a:p>
                <a:pPr algn="ctr" eaLnBrk="1" hangingPunct="1">
                  <a:defRPr/>
                </a:pPr>
                <a:endParaRPr lang="en-AU" sz="1266">
                  <a:cs typeface="Heiti SC Light" charset="0"/>
                </a:endParaRPr>
              </a:p>
            </p:txBody>
          </p:sp>
          <p:sp>
            <p:nvSpPr>
              <p:cNvPr id="50189" name="AutoShape 15"/>
              <p:cNvSpPr>
                <a:spLocks/>
              </p:cNvSpPr>
              <p:nvPr/>
            </p:nvSpPr>
            <p:spPr bwMode="auto">
              <a:xfrm>
                <a:off x="6299200" y="7861300"/>
                <a:ext cx="673100" cy="673100"/>
              </a:xfrm>
              <a:prstGeom prst="roundRect">
                <a:avLst>
                  <a:gd name="adj" fmla="val 28301"/>
                </a:avLst>
              </a:prstGeom>
              <a:solidFill>
                <a:schemeClr val="bg1"/>
              </a:solidFill>
              <a:ln w="38100">
                <a:solidFill>
                  <a:schemeClr val="tx1"/>
                </a:solidFill>
                <a:miter lim="800000"/>
                <a:headEnd/>
                <a:tailEnd/>
              </a:ln>
            </p:spPr>
            <p:txBody>
              <a:bodyPr lIns="0" tIns="0" rIns="0" bIns="0"/>
              <a:lstStyle>
                <a:lvl1pPr>
                  <a:defRPr sz="4200">
                    <a:solidFill>
                      <a:srgbClr val="000000"/>
                    </a:solidFill>
                    <a:latin typeface="Gill Sans" charset="0"/>
                    <a:ea typeface="Heiti SC Medium" charset="-122"/>
                    <a:cs typeface="Heiti SC Medium" charset="-122"/>
                    <a:sym typeface="Gill Sans" charset="0"/>
                  </a:defRPr>
                </a:lvl1pPr>
                <a:lvl2pPr marL="742950" indent="-285750">
                  <a:defRPr sz="4200">
                    <a:solidFill>
                      <a:srgbClr val="000000"/>
                    </a:solidFill>
                    <a:latin typeface="Gill Sans" charset="0"/>
                    <a:ea typeface="Heiti SC Medium" charset="-122"/>
                    <a:cs typeface="Heiti SC Medium" charset="-122"/>
                    <a:sym typeface="Gill Sans" charset="0"/>
                  </a:defRPr>
                </a:lvl2pPr>
                <a:lvl3pPr marL="1143000" indent="-228600">
                  <a:defRPr sz="4200">
                    <a:solidFill>
                      <a:srgbClr val="000000"/>
                    </a:solidFill>
                    <a:latin typeface="Gill Sans" charset="0"/>
                    <a:ea typeface="Heiti SC Medium" charset="-122"/>
                    <a:cs typeface="Heiti SC Medium" charset="-122"/>
                    <a:sym typeface="Gill Sans" charset="0"/>
                  </a:defRPr>
                </a:lvl3pPr>
                <a:lvl4pPr marL="1600200" indent="-228600">
                  <a:defRPr sz="4200">
                    <a:solidFill>
                      <a:srgbClr val="000000"/>
                    </a:solidFill>
                    <a:latin typeface="Gill Sans" charset="0"/>
                    <a:ea typeface="Heiti SC Medium" charset="-122"/>
                    <a:cs typeface="Heiti SC Medium" charset="-122"/>
                    <a:sym typeface="Gill Sans" charset="0"/>
                  </a:defRPr>
                </a:lvl4pPr>
                <a:lvl5pPr marL="2057400" indent="-228600">
                  <a:defRPr sz="4200">
                    <a:solidFill>
                      <a:srgbClr val="000000"/>
                    </a:solidFill>
                    <a:latin typeface="Gill Sans" charset="0"/>
                    <a:ea typeface="Heiti SC Medium" charset="-122"/>
                    <a:cs typeface="Heiti SC Medium" charset="-122"/>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9pPr>
              </a:lstStyle>
              <a:p>
                <a:pPr algn="ctr" eaLnBrk="1" hangingPunct="1"/>
                <a:endParaRPr lang="en-AU" altLang="en-US" sz="2953">
                  <a:ea typeface="Heiti SC Light" charset="-122"/>
                  <a:cs typeface="Heiti SC Light" charset="-122"/>
                </a:endParaRPr>
              </a:p>
            </p:txBody>
          </p:sp>
          <p:sp>
            <p:nvSpPr>
              <p:cNvPr id="50190" name="AutoShape 16"/>
              <p:cNvSpPr>
                <a:spLocks/>
              </p:cNvSpPr>
              <p:nvPr/>
            </p:nvSpPr>
            <p:spPr bwMode="auto">
              <a:xfrm>
                <a:off x="7848600" y="7861300"/>
                <a:ext cx="673100" cy="673100"/>
              </a:xfrm>
              <a:prstGeom prst="roundRect">
                <a:avLst>
                  <a:gd name="adj" fmla="val 28301"/>
                </a:avLst>
              </a:prstGeom>
              <a:solidFill>
                <a:schemeClr val="bg1"/>
              </a:solidFill>
              <a:ln w="38100">
                <a:solidFill>
                  <a:schemeClr val="tx1"/>
                </a:solidFill>
                <a:miter lim="800000"/>
                <a:headEnd/>
                <a:tailEnd/>
              </a:ln>
            </p:spPr>
            <p:txBody>
              <a:bodyPr lIns="0" tIns="0" rIns="0" bIns="0"/>
              <a:lstStyle>
                <a:lvl1pPr>
                  <a:defRPr sz="4200">
                    <a:solidFill>
                      <a:srgbClr val="000000"/>
                    </a:solidFill>
                    <a:latin typeface="Gill Sans" charset="0"/>
                    <a:ea typeface="Heiti SC Medium" charset="-122"/>
                    <a:cs typeface="Heiti SC Medium" charset="-122"/>
                    <a:sym typeface="Gill Sans" charset="0"/>
                  </a:defRPr>
                </a:lvl1pPr>
                <a:lvl2pPr marL="742950" indent="-285750">
                  <a:defRPr sz="4200">
                    <a:solidFill>
                      <a:srgbClr val="000000"/>
                    </a:solidFill>
                    <a:latin typeface="Gill Sans" charset="0"/>
                    <a:ea typeface="Heiti SC Medium" charset="-122"/>
                    <a:cs typeface="Heiti SC Medium" charset="-122"/>
                    <a:sym typeface="Gill Sans" charset="0"/>
                  </a:defRPr>
                </a:lvl2pPr>
                <a:lvl3pPr marL="1143000" indent="-228600">
                  <a:defRPr sz="4200">
                    <a:solidFill>
                      <a:srgbClr val="000000"/>
                    </a:solidFill>
                    <a:latin typeface="Gill Sans" charset="0"/>
                    <a:ea typeface="Heiti SC Medium" charset="-122"/>
                    <a:cs typeface="Heiti SC Medium" charset="-122"/>
                    <a:sym typeface="Gill Sans" charset="0"/>
                  </a:defRPr>
                </a:lvl3pPr>
                <a:lvl4pPr marL="1600200" indent="-228600">
                  <a:defRPr sz="4200">
                    <a:solidFill>
                      <a:srgbClr val="000000"/>
                    </a:solidFill>
                    <a:latin typeface="Gill Sans" charset="0"/>
                    <a:ea typeface="Heiti SC Medium" charset="-122"/>
                    <a:cs typeface="Heiti SC Medium" charset="-122"/>
                    <a:sym typeface="Gill Sans" charset="0"/>
                  </a:defRPr>
                </a:lvl4pPr>
                <a:lvl5pPr marL="2057400" indent="-228600">
                  <a:defRPr sz="4200">
                    <a:solidFill>
                      <a:srgbClr val="000000"/>
                    </a:solidFill>
                    <a:latin typeface="Gill Sans" charset="0"/>
                    <a:ea typeface="Heiti SC Medium" charset="-122"/>
                    <a:cs typeface="Heiti SC Medium" charset="-122"/>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9pPr>
              </a:lstStyle>
              <a:p>
                <a:pPr algn="ctr" eaLnBrk="1" hangingPunct="1"/>
                <a:endParaRPr lang="en-AU" altLang="en-US" sz="2953">
                  <a:ea typeface="Heiti SC Light" charset="-122"/>
                  <a:cs typeface="Heiti SC Light" charset="-122"/>
                </a:endParaRPr>
              </a:p>
            </p:txBody>
          </p:sp>
          <p:sp>
            <p:nvSpPr>
              <p:cNvPr id="50191" name="AutoShape 17"/>
              <p:cNvSpPr>
                <a:spLocks/>
              </p:cNvSpPr>
              <p:nvPr/>
            </p:nvSpPr>
            <p:spPr bwMode="auto">
              <a:xfrm>
                <a:off x="8026400" y="8102600"/>
                <a:ext cx="317500" cy="241300"/>
              </a:xfrm>
              <a:prstGeom prst="rightArrow">
                <a:avLst>
                  <a:gd name="adj1" fmla="val 38657"/>
                  <a:gd name="adj2" fmla="val 69901"/>
                </a:avLst>
              </a:prstGeom>
              <a:solidFill>
                <a:srgbClr val="000000"/>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4200">
                    <a:solidFill>
                      <a:srgbClr val="000000"/>
                    </a:solidFill>
                    <a:latin typeface="Gill Sans" charset="0"/>
                    <a:ea typeface="Heiti SC Medium" charset="-122"/>
                    <a:cs typeface="Heiti SC Medium" charset="-122"/>
                    <a:sym typeface="Gill Sans" charset="0"/>
                  </a:defRPr>
                </a:lvl1pPr>
                <a:lvl2pPr marL="742950" indent="-285750">
                  <a:defRPr sz="4200">
                    <a:solidFill>
                      <a:srgbClr val="000000"/>
                    </a:solidFill>
                    <a:latin typeface="Gill Sans" charset="0"/>
                    <a:ea typeface="Heiti SC Medium" charset="-122"/>
                    <a:cs typeface="Heiti SC Medium" charset="-122"/>
                    <a:sym typeface="Gill Sans" charset="0"/>
                  </a:defRPr>
                </a:lvl2pPr>
                <a:lvl3pPr marL="1143000" indent="-228600">
                  <a:defRPr sz="4200">
                    <a:solidFill>
                      <a:srgbClr val="000000"/>
                    </a:solidFill>
                    <a:latin typeface="Gill Sans" charset="0"/>
                    <a:ea typeface="Heiti SC Medium" charset="-122"/>
                    <a:cs typeface="Heiti SC Medium" charset="-122"/>
                    <a:sym typeface="Gill Sans" charset="0"/>
                  </a:defRPr>
                </a:lvl3pPr>
                <a:lvl4pPr marL="1600200" indent="-228600">
                  <a:defRPr sz="4200">
                    <a:solidFill>
                      <a:srgbClr val="000000"/>
                    </a:solidFill>
                    <a:latin typeface="Gill Sans" charset="0"/>
                    <a:ea typeface="Heiti SC Medium" charset="-122"/>
                    <a:cs typeface="Heiti SC Medium" charset="-122"/>
                    <a:sym typeface="Gill Sans" charset="0"/>
                  </a:defRPr>
                </a:lvl4pPr>
                <a:lvl5pPr marL="2057400" indent="-228600">
                  <a:defRPr sz="4200">
                    <a:solidFill>
                      <a:srgbClr val="000000"/>
                    </a:solidFill>
                    <a:latin typeface="Gill Sans" charset="0"/>
                    <a:ea typeface="Heiti SC Medium" charset="-122"/>
                    <a:cs typeface="Heiti SC Medium" charset="-122"/>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9pPr>
              </a:lstStyle>
              <a:p>
                <a:pPr algn="ctr" eaLnBrk="1" hangingPunct="1"/>
                <a:endParaRPr lang="en-AU" altLang="en-US" sz="2953">
                  <a:ea typeface="Heiti SC Light" charset="-122"/>
                  <a:cs typeface="Heiti SC Light" charset="-122"/>
                </a:endParaRPr>
              </a:p>
            </p:txBody>
          </p:sp>
          <p:sp>
            <p:nvSpPr>
              <p:cNvPr id="50192" name="AutoShape 18"/>
              <p:cNvSpPr>
                <a:spLocks/>
              </p:cNvSpPr>
              <p:nvPr/>
            </p:nvSpPr>
            <p:spPr bwMode="auto">
              <a:xfrm rot="10769552">
                <a:off x="6489700" y="8077200"/>
                <a:ext cx="317500" cy="241300"/>
              </a:xfrm>
              <a:prstGeom prst="rightArrow">
                <a:avLst>
                  <a:gd name="adj1" fmla="val 38657"/>
                  <a:gd name="adj2" fmla="val 69901"/>
                </a:avLst>
              </a:prstGeom>
              <a:solidFill>
                <a:srgbClr val="000000"/>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4200">
                    <a:solidFill>
                      <a:srgbClr val="000000"/>
                    </a:solidFill>
                    <a:latin typeface="Gill Sans" charset="0"/>
                    <a:ea typeface="Heiti SC Medium" charset="-122"/>
                    <a:cs typeface="Heiti SC Medium" charset="-122"/>
                    <a:sym typeface="Gill Sans" charset="0"/>
                  </a:defRPr>
                </a:lvl1pPr>
                <a:lvl2pPr marL="742950" indent="-285750">
                  <a:defRPr sz="4200">
                    <a:solidFill>
                      <a:srgbClr val="000000"/>
                    </a:solidFill>
                    <a:latin typeface="Gill Sans" charset="0"/>
                    <a:ea typeface="Heiti SC Medium" charset="-122"/>
                    <a:cs typeface="Heiti SC Medium" charset="-122"/>
                    <a:sym typeface="Gill Sans" charset="0"/>
                  </a:defRPr>
                </a:lvl2pPr>
                <a:lvl3pPr marL="1143000" indent="-228600">
                  <a:defRPr sz="4200">
                    <a:solidFill>
                      <a:srgbClr val="000000"/>
                    </a:solidFill>
                    <a:latin typeface="Gill Sans" charset="0"/>
                    <a:ea typeface="Heiti SC Medium" charset="-122"/>
                    <a:cs typeface="Heiti SC Medium" charset="-122"/>
                    <a:sym typeface="Gill Sans" charset="0"/>
                  </a:defRPr>
                </a:lvl3pPr>
                <a:lvl4pPr marL="1600200" indent="-228600">
                  <a:defRPr sz="4200">
                    <a:solidFill>
                      <a:srgbClr val="000000"/>
                    </a:solidFill>
                    <a:latin typeface="Gill Sans" charset="0"/>
                    <a:ea typeface="Heiti SC Medium" charset="-122"/>
                    <a:cs typeface="Heiti SC Medium" charset="-122"/>
                    <a:sym typeface="Gill Sans" charset="0"/>
                  </a:defRPr>
                </a:lvl4pPr>
                <a:lvl5pPr marL="2057400" indent="-228600">
                  <a:defRPr sz="4200">
                    <a:solidFill>
                      <a:srgbClr val="000000"/>
                    </a:solidFill>
                    <a:latin typeface="Gill Sans" charset="0"/>
                    <a:ea typeface="Heiti SC Medium" charset="-122"/>
                    <a:cs typeface="Heiti SC Medium" charset="-122"/>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9pPr>
              </a:lstStyle>
              <a:p>
                <a:pPr algn="ctr" eaLnBrk="1" hangingPunct="1"/>
                <a:endParaRPr lang="en-AU" altLang="en-US" sz="2953">
                  <a:ea typeface="Heiti SC Light" charset="-122"/>
                  <a:cs typeface="Heiti SC Light" charset="-122"/>
                </a:endParaRPr>
              </a:p>
            </p:txBody>
          </p:sp>
          <p:sp>
            <p:nvSpPr>
              <p:cNvPr id="50193" name="AutoShape 19"/>
              <p:cNvSpPr>
                <a:spLocks/>
              </p:cNvSpPr>
              <p:nvPr/>
            </p:nvSpPr>
            <p:spPr bwMode="auto">
              <a:xfrm rot="-5414701">
                <a:off x="7251700" y="7302500"/>
                <a:ext cx="317500" cy="241300"/>
              </a:xfrm>
              <a:prstGeom prst="rightArrow">
                <a:avLst>
                  <a:gd name="adj1" fmla="val 38657"/>
                  <a:gd name="adj2" fmla="val 69901"/>
                </a:avLst>
              </a:prstGeom>
              <a:solidFill>
                <a:srgbClr val="000000"/>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4200">
                    <a:solidFill>
                      <a:srgbClr val="000000"/>
                    </a:solidFill>
                    <a:latin typeface="Gill Sans" charset="0"/>
                    <a:ea typeface="Heiti SC Medium" charset="-122"/>
                    <a:cs typeface="Heiti SC Medium" charset="-122"/>
                    <a:sym typeface="Gill Sans" charset="0"/>
                  </a:defRPr>
                </a:lvl1pPr>
                <a:lvl2pPr marL="742950" indent="-285750">
                  <a:defRPr sz="4200">
                    <a:solidFill>
                      <a:srgbClr val="000000"/>
                    </a:solidFill>
                    <a:latin typeface="Gill Sans" charset="0"/>
                    <a:ea typeface="Heiti SC Medium" charset="-122"/>
                    <a:cs typeface="Heiti SC Medium" charset="-122"/>
                    <a:sym typeface="Gill Sans" charset="0"/>
                  </a:defRPr>
                </a:lvl2pPr>
                <a:lvl3pPr marL="1143000" indent="-228600">
                  <a:defRPr sz="4200">
                    <a:solidFill>
                      <a:srgbClr val="000000"/>
                    </a:solidFill>
                    <a:latin typeface="Gill Sans" charset="0"/>
                    <a:ea typeface="Heiti SC Medium" charset="-122"/>
                    <a:cs typeface="Heiti SC Medium" charset="-122"/>
                    <a:sym typeface="Gill Sans" charset="0"/>
                  </a:defRPr>
                </a:lvl3pPr>
                <a:lvl4pPr marL="1600200" indent="-228600">
                  <a:defRPr sz="4200">
                    <a:solidFill>
                      <a:srgbClr val="000000"/>
                    </a:solidFill>
                    <a:latin typeface="Gill Sans" charset="0"/>
                    <a:ea typeface="Heiti SC Medium" charset="-122"/>
                    <a:cs typeface="Heiti SC Medium" charset="-122"/>
                    <a:sym typeface="Gill Sans" charset="0"/>
                  </a:defRPr>
                </a:lvl4pPr>
                <a:lvl5pPr marL="2057400" indent="-228600">
                  <a:defRPr sz="4200">
                    <a:solidFill>
                      <a:srgbClr val="000000"/>
                    </a:solidFill>
                    <a:latin typeface="Gill Sans" charset="0"/>
                    <a:ea typeface="Heiti SC Medium" charset="-122"/>
                    <a:cs typeface="Heiti SC Medium" charset="-122"/>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9pPr>
              </a:lstStyle>
              <a:p>
                <a:pPr algn="ctr" eaLnBrk="1" hangingPunct="1"/>
                <a:endParaRPr lang="en-AU" altLang="en-US" sz="2953">
                  <a:ea typeface="Heiti SC Light" charset="-122"/>
                  <a:cs typeface="Heiti SC Light" charset="-122"/>
                </a:endParaRPr>
              </a:p>
            </p:txBody>
          </p:sp>
          <p:sp>
            <p:nvSpPr>
              <p:cNvPr id="50194" name="AutoShape 20"/>
              <p:cNvSpPr>
                <a:spLocks/>
              </p:cNvSpPr>
              <p:nvPr/>
            </p:nvSpPr>
            <p:spPr bwMode="auto">
              <a:xfrm rot="5400000">
                <a:off x="7251700" y="8102600"/>
                <a:ext cx="317500" cy="241300"/>
              </a:xfrm>
              <a:prstGeom prst="rightArrow">
                <a:avLst>
                  <a:gd name="adj1" fmla="val 38657"/>
                  <a:gd name="adj2" fmla="val 69901"/>
                </a:avLst>
              </a:prstGeom>
              <a:solidFill>
                <a:srgbClr val="000000"/>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defRPr sz="4200">
                    <a:solidFill>
                      <a:srgbClr val="000000"/>
                    </a:solidFill>
                    <a:latin typeface="Gill Sans" charset="0"/>
                    <a:ea typeface="Heiti SC Medium" charset="-122"/>
                    <a:cs typeface="Heiti SC Medium" charset="-122"/>
                    <a:sym typeface="Gill Sans" charset="0"/>
                  </a:defRPr>
                </a:lvl1pPr>
                <a:lvl2pPr marL="742950" indent="-285750">
                  <a:defRPr sz="4200">
                    <a:solidFill>
                      <a:srgbClr val="000000"/>
                    </a:solidFill>
                    <a:latin typeface="Gill Sans" charset="0"/>
                    <a:ea typeface="Heiti SC Medium" charset="-122"/>
                    <a:cs typeface="Heiti SC Medium" charset="-122"/>
                    <a:sym typeface="Gill Sans" charset="0"/>
                  </a:defRPr>
                </a:lvl2pPr>
                <a:lvl3pPr marL="1143000" indent="-228600">
                  <a:defRPr sz="4200">
                    <a:solidFill>
                      <a:srgbClr val="000000"/>
                    </a:solidFill>
                    <a:latin typeface="Gill Sans" charset="0"/>
                    <a:ea typeface="Heiti SC Medium" charset="-122"/>
                    <a:cs typeface="Heiti SC Medium" charset="-122"/>
                    <a:sym typeface="Gill Sans" charset="0"/>
                  </a:defRPr>
                </a:lvl3pPr>
                <a:lvl4pPr marL="1600200" indent="-228600">
                  <a:defRPr sz="4200">
                    <a:solidFill>
                      <a:srgbClr val="000000"/>
                    </a:solidFill>
                    <a:latin typeface="Gill Sans" charset="0"/>
                    <a:ea typeface="Heiti SC Medium" charset="-122"/>
                    <a:cs typeface="Heiti SC Medium" charset="-122"/>
                    <a:sym typeface="Gill Sans" charset="0"/>
                  </a:defRPr>
                </a:lvl4pPr>
                <a:lvl5pPr marL="2057400" indent="-228600">
                  <a:defRPr sz="4200">
                    <a:solidFill>
                      <a:srgbClr val="000000"/>
                    </a:solidFill>
                    <a:latin typeface="Gill Sans" charset="0"/>
                    <a:ea typeface="Heiti SC Medium" charset="-122"/>
                    <a:cs typeface="Heiti SC Medium" charset="-122"/>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9pPr>
              </a:lstStyle>
              <a:p>
                <a:pPr algn="ctr" eaLnBrk="1" hangingPunct="1"/>
                <a:endParaRPr lang="en-AU" altLang="en-US" sz="2953">
                  <a:ea typeface="Heiti SC Light" charset="-122"/>
                  <a:cs typeface="Heiti SC Light" charset="-122"/>
                </a:endParaRPr>
              </a:p>
            </p:txBody>
          </p:sp>
        </p:grpSp>
      </p:grpSp>
      <p:sp>
        <p:nvSpPr>
          <p:cNvPr id="50182" name="Rectangle 1"/>
          <p:cNvSpPr>
            <a:spLocks/>
          </p:cNvSpPr>
          <p:nvPr/>
        </p:nvSpPr>
        <p:spPr bwMode="auto">
          <a:xfrm>
            <a:off x="1642319" y="6445002"/>
            <a:ext cx="2985865" cy="37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1pPr>
            <a:lvl2pPr marL="1282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2pPr>
            <a:lvl3pPr marL="1727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3pPr>
            <a:lvl4pPr marL="2171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4pPr>
            <a:lvl5pPr marL="2616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5pPr>
            <a:lvl6pPr marL="30734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6pPr>
            <a:lvl7pPr marL="35306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7pPr>
            <a:lvl8pPr marL="39878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8pPr>
            <a:lvl9pPr marL="44450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9pPr>
          </a:lstStyle>
          <a:p>
            <a:pPr eaLnBrk="1" hangingPunct="1">
              <a:lnSpc>
                <a:spcPct val="180000"/>
              </a:lnSpc>
              <a:spcBef>
                <a:spcPct val="0"/>
              </a:spcBef>
              <a:buSzTx/>
              <a:buFontTx/>
              <a:buNone/>
            </a:pPr>
            <a:r>
              <a:rPr lang="en-US" altLang="en-US" sz="1406" b="1">
                <a:solidFill>
                  <a:srgbClr val="6A6F88"/>
                </a:solidFill>
                <a:latin typeface="Avenir Heavy" charset="0"/>
                <a:ea typeface="Avenir Heavy" charset="0"/>
                <a:cs typeface="Avenir Heavy" charset="0"/>
                <a:sym typeface="Avenir Heavy" charset="0"/>
              </a:rPr>
              <a:t>EMOTION-INDUCED BLINDNESS</a:t>
            </a:r>
          </a:p>
        </p:txBody>
      </p:sp>
    </p:spTree>
    <p:extLst>
      <p:ext uri="{BB962C8B-B14F-4D97-AF65-F5344CB8AC3E}">
        <p14:creationId xmlns:p14="http://schemas.microsoft.com/office/powerpoint/2010/main" val="1952562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 what do we want to know in Statistics?</a:t>
            </a:r>
            <a:endParaRPr lang="en-US" dirty="0"/>
          </a:p>
        </p:txBody>
      </p:sp>
      <p:sp>
        <p:nvSpPr>
          <p:cNvPr id="7" name="TextBox 6"/>
          <p:cNvSpPr txBox="1"/>
          <p:nvPr/>
        </p:nvSpPr>
        <p:spPr>
          <a:xfrm>
            <a:off x="1382517" y="2668103"/>
            <a:ext cx="1517595" cy="1446550"/>
          </a:xfrm>
          <a:prstGeom prst="rect">
            <a:avLst/>
          </a:prstGeom>
          <a:noFill/>
        </p:spPr>
        <p:txBody>
          <a:bodyPr wrap="none" rtlCol="0">
            <a:spAutoFit/>
          </a:bodyPr>
          <a:lstStyle/>
          <a:p>
            <a:pPr algn="ctr"/>
            <a:r>
              <a:rPr lang="en-US" sz="4400" b="1" dirty="0" smtClean="0">
                <a:solidFill>
                  <a:schemeClr val="bg1"/>
                </a:solidFill>
              </a:rPr>
              <a:t>Prior</a:t>
            </a:r>
          </a:p>
          <a:p>
            <a:pPr algn="ctr"/>
            <a:r>
              <a:rPr lang="en-US" sz="4400" b="1" dirty="0" smtClean="0">
                <a:solidFill>
                  <a:schemeClr val="bg1"/>
                </a:solidFill>
              </a:rPr>
              <a:t>Belief</a:t>
            </a:r>
            <a:endParaRPr lang="en-US" sz="4400" b="1" dirty="0">
              <a:solidFill>
                <a:schemeClr val="bg1"/>
              </a:solidFill>
            </a:endParaRPr>
          </a:p>
        </p:txBody>
      </p:sp>
      <mc:AlternateContent xmlns:mc="http://schemas.openxmlformats.org/markup-compatibility/2006" xmlns:a14="http://schemas.microsoft.com/office/drawing/2010/main">
        <mc:Choice Requires="a14">
          <p:sp>
            <p:nvSpPr>
              <p:cNvPr id="3" name="TextBox 2"/>
              <p:cNvSpPr txBox="1"/>
              <p:nvPr/>
            </p:nvSpPr>
            <p:spPr>
              <a:xfrm>
                <a:off x="389681" y="1765903"/>
                <a:ext cx="11412637" cy="3539430"/>
              </a:xfrm>
              <a:prstGeom prst="rect">
                <a:avLst/>
              </a:prstGeom>
              <a:noFill/>
            </p:spPr>
            <p:txBody>
              <a:bodyPr wrap="square" rtlCol="0">
                <a:spAutoFit/>
              </a:bodyPr>
              <a:lstStyle/>
              <a:p>
                <a:r>
                  <a:rPr lang="en-US" sz="3200" dirty="0" smtClean="0"/>
                  <a:t>When we run statistics, what is it exactly that we want to know?</a:t>
                </a:r>
              </a:p>
              <a:p>
                <a:endParaRPr lang="en-US" sz="3200" dirty="0"/>
              </a:p>
              <a:p>
                <a:r>
                  <a:rPr lang="en-US" sz="3200" dirty="0" smtClean="0"/>
                  <a:t>We have Hypotheses. How likely are my hypotheses when I see the data in front of me? </a:t>
                </a:r>
              </a:p>
              <a:p>
                <a:endParaRPr lang="en-US" sz="3200" dirty="0"/>
              </a:p>
              <a:p>
                <a:r>
                  <a:rPr lang="en-US" sz="3200" dirty="0" smtClean="0"/>
                  <a:t>In other words: the probability of the hypotheses, given the data</a:t>
                </a:r>
              </a:p>
              <a:p>
                <a:r>
                  <a:rPr lang="en-US" sz="3200" dirty="0" smtClean="0"/>
                  <a:t>Or </a:t>
                </a:r>
                <a14:m>
                  <m:oMath xmlns:m="http://schemas.openxmlformats.org/officeDocument/2006/math">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𝐻𝑦𝑝𝑜𝑡h𝑒𝑠𝑖𝑠</m:t>
                        </m:r>
                      </m:e>
                      <m:e>
                        <m:r>
                          <a:rPr lang="en-US" sz="3200" b="0" i="1" smtClean="0">
                            <a:latin typeface="Cambria Math" charset="0"/>
                          </a:rPr>
                          <m:t>𝐷𝑎𝑡𝑎</m:t>
                        </m:r>
                      </m:e>
                    </m:d>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1" i="1" smtClean="0">
                        <a:latin typeface="Cambria Math" charset="0"/>
                      </a:rPr>
                      <m:t>𝑷</m:t>
                    </m:r>
                    <m:r>
                      <a:rPr lang="en-US" sz="3200" b="1" i="1" smtClean="0">
                        <a:latin typeface="Cambria Math" charset="0"/>
                      </a:rPr>
                      <m:t>(</m:t>
                    </m:r>
                    <m:r>
                      <a:rPr lang="en-US" sz="3200" b="1" i="1" smtClean="0">
                        <a:latin typeface="Cambria Math" charset="0"/>
                      </a:rPr>
                      <m:t>𝑯</m:t>
                    </m:r>
                    <m:r>
                      <a:rPr lang="en-US" sz="3200" b="1" i="1" smtClean="0">
                        <a:latin typeface="Cambria Math" charset="0"/>
                      </a:rPr>
                      <m:t>|</m:t>
                    </m:r>
                    <m:r>
                      <a:rPr lang="en-US" sz="3200" b="1" i="1" smtClean="0">
                        <a:latin typeface="Cambria Math" charset="0"/>
                      </a:rPr>
                      <m:t>𝑫</m:t>
                    </m:r>
                    <m:r>
                      <a:rPr lang="en-US" sz="3200" b="1" i="1" smtClean="0">
                        <a:latin typeface="Cambria Math" charset="0"/>
                      </a:rPr>
                      <m:t>)</m:t>
                    </m:r>
                  </m:oMath>
                </a14:m>
                <a:endParaRPr lang="en-US" sz="3200" b="1"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389681" y="1765903"/>
                <a:ext cx="11412637" cy="3539430"/>
              </a:xfrm>
              <a:prstGeom prst="rect">
                <a:avLst/>
              </a:prstGeom>
              <a:blipFill rotWithShape="0">
                <a:blip r:embed="rId2"/>
                <a:stretch>
                  <a:fillRect l="-1389" t="-2241" r="-588" b="-5000"/>
                </a:stretch>
              </a:blipFill>
            </p:spPr>
            <p:txBody>
              <a:bodyPr/>
              <a:lstStyle/>
              <a:p>
                <a:r>
                  <a:rPr lang="en-US">
                    <a:noFill/>
                  </a:rPr>
                  <a:t> </a:t>
                </a:r>
              </a:p>
            </p:txBody>
          </p:sp>
        </mc:Fallback>
      </mc:AlternateContent>
    </p:spTree>
    <p:extLst>
      <p:ext uri="{BB962C8B-B14F-4D97-AF65-F5344CB8AC3E}">
        <p14:creationId xmlns:p14="http://schemas.microsoft.com/office/powerpoint/2010/main" val="1858214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Conditional Probability</a:t>
            </a:r>
            <a:endParaRPr lang="en-US" dirty="0"/>
          </a:p>
        </p:txBody>
      </p:sp>
      <p:sp>
        <p:nvSpPr>
          <p:cNvPr id="7" name="TextBox 6"/>
          <p:cNvSpPr txBox="1"/>
          <p:nvPr/>
        </p:nvSpPr>
        <p:spPr>
          <a:xfrm>
            <a:off x="1382517" y="2668103"/>
            <a:ext cx="1517595" cy="1446550"/>
          </a:xfrm>
          <a:prstGeom prst="rect">
            <a:avLst/>
          </a:prstGeom>
          <a:noFill/>
        </p:spPr>
        <p:txBody>
          <a:bodyPr wrap="none" rtlCol="0">
            <a:spAutoFit/>
          </a:bodyPr>
          <a:lstStyle/>
          <a:p>
            <a:pPr algn="ctr"/>
            <a:r>
              <a:rPr lang="en-US" sz="4400" b="1" dirty="0" smtClean="0">
                <a:solidFill>
                  <a:schemeClr val="bg1"/>
                </a:solidFill>
              </a:rPr>
              <a:t>Prior</a:t>
            </a:r>
          </a:p>
          <a:p>
            <a:pPr algn="ctr"/>
            <a:r>
              <a:rPr lang="en-US" sz="4400" b="1" dirty="0" smtClean="0">
                <a:solidFill>
                  <a:schemeClr val="bg1"/>
                </a:solidFill>
              </a:rPr>
              <a:t>Belief</a:t>
            </a:r>
            <a:endParaRPr lang="en-US" sz="4400" b="1" dirty="0">
              <a:solidFill>
                <a:schemeClr val="bg1"/>
              </a:solidFill>
            </a:endParaRPr>
          </a:p>
        </p:txBody>
      </p:sp>
      <mc:AlternateContent xmlns:mc="http://schemas.openxmlformats.org/markup-compatibility/2006" xmlns:a14="http://schemas.microsoft.com/office/drawing/2010/main">
        <mc:Choice Requires="a14">
          <p:sp>
            <p:nvSpPr>
              <p:cNvPr id="3" name="TextBox 2"/>
              <p:cNvSpPr txBox="1"/>
              <p:nvPr/>
            </p:nvSpPr>
            <p:spPr>
              <a:xfrm>
                <a:off x="389681" y="1852495"/>
                <a:ext cx="11412637" cy="3046988"/>
              </a:xfrm>
              <a:prstGeom prst="rect">
                <a:avLst/>
              </a:prstGeom>
              <a:noFill/>
            </p:spPr>
            <p:txBody>
              <a:bodyPr wrap="square" rtlCol="0">
                <a:spAutoFit/>
              </a:bodyPr>
              <a:lstStyle/>
              <a:p>
                <a14:m>
                  <m:oMath xmlns:m="http://schemas.openxmlformats.org/officeDocument/2006/math">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𝐴</m:t>
                        </m:r>
                      </m:e>
                      <m:e>
                        <m:r>
                          <a:rPr lang="en-US" sz="3200" b="0" i="1" smtClean="0">
                            <a:latin typeface="Cambria Math" charset="0"/>
                          </a:rPr>
                          <m:t>𝐵</m:t>
                        </m:r>
                      </m:e>
                    </m:d>
                    <m:r>
                      <a:rPr lang="en-US" sz="3200" b="0" i="0" smtClean="0">
                        <a:latin typeface="Cambria Math" charset="0"/>
                      </a:rPr>
                      <m:t>= </m:t>
                    </m:r>
                  </m:oMath>
                </a14:m>
                <a:r>
                  <a:rPr lang="en-US" sz="3200" b="0" dirty="0" smtClean="0"/>
                  <a:t>The probability of A happening, given B has happened</a:t>
                </a:r>
              </a:p>
              <a:p>
                <a14:m>
                  <m:oMath xmlns:m="http://schemas.openxmlformats.org/officeDocument/2006/math">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𝐵</m:t>
                        </m:r>
                      </m:e>
                      <m:e>
                        <m:r>
                          <a:rPr lang="en-US" sz="3200" b="0" i="1" smtClean="0">
                            <a:latin typeface="Cambria Math" charset="0"/>
                          </a:rPr>
                          <m:t>𝐴</m:t>
                        </m:r>
                      </m:e>
                    </m:d>
                    <m:r>
                      <a:rPr lang="en-US" sz="3200" b="0" i="0" smtClean="0">
                        <a:latin typeface="Cambria Math" charset="0"/>
                      </a:rPr>
                      <m:t>= </m:t>
                    </m:r>
                  </m:oMath>
                </a14:m>
                <a:r>
                  <a:rPr lang="en-US" sz="3200" b="0" dirty="0" smtClean="0"/>
                  <a:t>The probability of B happening, given A has happened</a:t>
                </a:r>
              </a:p>
              <a:p>
                <a:endParaRPr lang="en-US" sz="3200" i="1" dirty="0">
                  <a:latin typeface="Cambria Math" charset="0"/>
                </a:endParaRPr>
              </a:p>
              <a:p>
                <a:r>
                  <a:rPr lang="en-US" sz="3200" b="0" i="1" dirty="0" smtClean="0">
                    <a:latin typeface="Cambria Math" charset="0"/>
                  </a:rPr>
                  <a:t>Note: </a:t>
                </a:r>
                <a14:m>
                  <m:oMath xmlns:m="http://schemas.openxmlformats.org/officeDocument/2006/math">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𝐴</m:t>
                        </m:r>
                      </m:e>
                      <m:e>
                        <m:r>
                          <a:rPr lang="en-US" sz="3200" b="0" i="1" smtClean="0">
                            <a:latin typeface="Cambria Math" charset="0"/>
                          </a:rPr>
                          <m:t>𝐵</m:t>
                        </m:r>
                      </m:e>
                    </m:d>
                    <m:r>
                      <m:rPr>
                        <m:nor/>
                      </m:rPr>
                      <a:rPr lang="en-US" sz="3200" b="0" i="0" smtClean="0">
                        <a:latin typeface="Cambria Math" charset="0"/>
                      </a:rPr>
                      <m:t> </m:t>
                    </m:r>
                    <m:r>
                      <m:rPr>
                        <m:nor/>
                      </m:rPr>
                      <a:rPr lang="en-US" sz="3200"/>
                      <m:t>≠</m:t>
                    </m:r>
                    <m:r>
                      <a:rPr lang="en-US" sz="3200" b="0" i="1" smtClean="0">
                        <a:latin typeface="Cambria Math" charset="0"/>
                      </a:rPr>
                      <m:t> </m:t>
                    </m:r>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𝐵</m:t>
                        </m:r>
                      </m:e>
                      <m:e>
                        <m:r>
                          <a:rPr lang="en-US" sz="3200" b="0" i="1" smtClean="0">
                            <a:latin typeface="Cambria Math" charset="0"/>
                          </a:rPr>
                          <m:t>𝐴</m:t>
                        </m:r>
                      </m:e>
                    </m:d>
                  </m:oMath>
                </a14:m>
                <a:endParaRPr lang="en-US" sz="3200" dirty="0" smtClean="0"/>
              </a:p>
              <a:p>
                <a:endParaRPr lang="en-US" sz="3200" dirty="0"/>
              </a:p>
              <a:p>
                <a14:m>
                  <m:oMath xmlns:m="http://schemas.openxmlformats.org/officeDocument/2006/math">
                    <m:r>
                      <a:rPr lang="en-US" sz="3200" i="1">
                        <a:latin typeface="Cambria Math" charset="0"/>
                      </a:rPr>
                      <m:t>𝑃</m:t>
                    </m:r>
                    <m:d>
                      <m:dPr>
                        <m:ctrlPr>
                          <a:rPr lang="en-US" sz="3200" i="1">
                            <a:latin typeface="Cambria Math" charset="0"/>
                          </a:rPr>
                        </m:ctrlPr>
                      </m:dPr>
                      <m:e>
                        <m:r>
                          <a:rPr lang="en-US" sz="3200" b="0" i="1" smtClean="0">
                            <a:latin typeface="Cambria Math" charset="0"/>
                          </a:rPr>
                          <m:t>𝐴</m:t>
                        </m:r>
                      </m:e>
                      <m:e>
                        <m:r>
                          <a:rPr lang="en-US" sz="3200" b="0" i="1" smtClean="0">
                            <a:latin typeface="Cambria Math" charset="0"/>
                          </a:rPr>
                          <m:t>𝐵</m:t>
                        </m:r>
                      </m:e>
                    </m:d>
                  </m:oMath>
                </a14:m>
                <a:r>
                  <a:rPr lang="en-US" sz="3200" dirty="0" smtClean="0"/>
                  <a:t> = </a:t>
                </a:r>
                <a14:m>
                  <m:oMath xmlns:m="http://schemas.openxmlformats.org/officeDocument/2006/math">
                    <m:r>
                      <a:rPr lang="en-US" sz="3200" i="1">
                        <a:latin typeface="Cambria Math" charset="0"/>
                      </a:rPr>
                      <m:t>𝑃</m:t>
                    </m:r>
                    <m:d>
                      <m:dPr>
                        <m:ctrlPr>
                          <a:rPr lang="en-US" sz="3200" b="0" i="1" smtClean="0">
                            <a:latin typeface="Cambria Math" charset="0"/>
                          </a:rPr>
                        </m:ctrlPr>
                      </m:dPr>
                      <m:e>
                        <m:r>
                          <a:rPr lang="en-US" sz="3200" b="0" i="1" smtClean="0">
                            <a:latin typeface="Cambria Math" charset="0"/>
                          </a:rPr>
                          <m:t>𝐴</m:t>
                        </m:r>
                        <m:r>
                          <a:rPr lang="en-US" sz="3200" b="0" i="1" smtClean="0">
                            <a:latin typeface="Cambria Math" charset="0"/>
                          </a:rPr>
                          <m:t>,</m:t>
                        </m:r>
                        <m:r>
                          <a:rPr lang="en-US" sz="3200" b="0" i="1" smtClean="0">
                            <a:latin typeface="Cambria Math" charset="0"/>
                          </a:rPr>
                          <m:t>𝐵</m:t>
                        </m:r>
                      </m:e>
                    </m:d>
                    <m:r>
                      <a:rPr lang="en-US" sz="3200" b="0" i="1" smtClean="0">
                        <a:latin typeface="Cambria Math" charset="0"/>
                      </a:rPr>
                      <m:t>𝑃</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oMath>
                </a14:m>
                <a:endParaRPr lang="en-US" sz="320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389681" y="1852495"/>
                <a:ext cx="11412637" cy="3046988"/>
              </a:xfrm>
              <a:prstGeom prst="rect">
                <a:avLst/>
              </a:prstGeom>
              <a:blipFill rotWithShape="0">
                <a:blip r:embed="rId2"/>
                <a:stretch>
                  <a:fillRect l="-1389" t="-2400" b="-5800"/>
                </a:stretch>
              </a:blipFill>
            </p:spPr>
            <p:txBody>
              <a:bodyPr/>
              <a:lstStyle/>
              <a:p>
                <a:r>
                  <a:rPr lang="en-US">
                    <a:noFill/>
                  </a:rPr>
                  <a:t> </a:t>
                </a:r>
              </a:p>
            </p:txBody>
          </p:sp>
        </mc:Fallback>
      </mc:AlternateContent>
    </p:spTree>
    <p:extLst>
      <p:ext uri="{BB962C8B-B14F-4D97-AF65-F5344CB8AC3E}">
        <p14:creationId xmlns:p14="http://schemas.microsoft.com/office/powerpoint/2010/main" val="15200613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Bayes Formula</a:t>
            </a:r>
            <a:endParaRPr lang="en-US" dirty="0"/>
          </a:p>
        </p:txBody>
      </p:sp>
      <p:sp>
        <p:nvSpPr>
          <p:cNvPr id="7" name="TextBox 6"/>
          <p:cNvSpPr txBox="1"/>
          <p:nvPr/>
        </p:nvSpPr>
        <p:spPr>
          <a:xfrm>
            <a:off x="1382517" y="2668103"/>
            <a:ext cx="1517595" cy="1446550"/>
          </a:xfrm>
          <a:prstGeom prst="rect">
            <a:avLst/>
          </a:prstGeom>
          <a:noFill/>
        </p:spPr>
        <p:txBody>
          <a:bodyPr wrap="none" rtlCol="0">
            <a:spAutoFit/>
          </a:bodyPr>
          <a:lstStyle/>
          <a:p>
            <a:pPr algn="ctr"/>
            <a:r>
              <a:rPr lang="en-US" sz="4400" b="1" dirty="0" smtClean="0">
                <a:solidFill>
                  <a:schemeClr val="bg1"/>
                </a:solidFill>
              </a:rPr>
              <a:t>Prior</a:t>
            </a:r>
          </a:p>
          <a:p>
            <a:pPr algn="ctr"/>
            <a:r>
              <a:rPr lang="en-US" sz="4400" b="1" dirty="0" smtClean="0">
                <a:solidFill>
                  <a:schemeClr val="bg1"/>
                </a:solidFill>
              </a:rPr>
              <a:t>Belief</a:t>
            </a:r>
            <a:endParaRPr lang="en-US" sz="4400" b="1" dirty="0">
              <a:solidFill>
                <a:schemeClr val="bg1"/>
              </a:solidFill>
            </a:endParaRPr>
          </a:p>
        </p:txBody>
      </p:sp>
      <mc:AlternateContent xmlns:mc="http://schemas.openxmlformats.org/markup-compatibility/2006" xmlns:a14="http://schemas.microsoft.com/office/drawing/2010/main">
        <mc:Choice Requires="a14">
          <p:sp>
            <p:nvSpPr>
              <p:cNvPr id="3" name="TextBox 2"/>
              <p:cNvSpPr txBox="1"/>
              <p:nvPr/>
            </p:nvSpPr>
            <p:spPr>
              <a:xfrm>
                <a:off x="389681" y="2674029"/>
                <a:ext cx="11412637" cy="29769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charset="0"/>
                        </a:rPr>
                        <m:t>𝑃</m:t>
                      </m:r>
                      <m:d>
                        <m:dPr>
                          <m:ctrlPr>
                            <a:rPr lang="en-US" sz="8000" b="0" i="1" smtClean="0">
                              <a:latin typeface="Cambria Math" charset="0"/>
                            </a:rPr>
                          </m:ctrlPr>
                        </m:dPr>
                        <m:e>
                          <m:r>
                            <a:rPr lang="en-US" sz="8000" b="0" i="1" smtClean="0">
                              <a:latin typeface="Cambria Math" charset="0"/>
                            </a:rPr>
                            <m:t>𝐴</m:t>
                          </m:r>
                        </m:e>
                        <m:e>
                          <m:r>
                            <a:rPr lang="en-US" sz="8000" b="0" i="1" smtClean="0">
                              <a:latin typeface="Cambria Math" charset="0"/>
                            </a:rPr>
                            <m:t>𝐵</m:t>
                          </m:r>
                        </m:e>
                      </m:d>
                      <m:r>
                        <a:rPr lang="en-US" sz="8000" b="0" i="1" smtClean="0">
                          <a:latin typeface="Cambria Math" charset="0"/>
                        </a:rPr>
                        <m:t>= </m:t>
                      </m:r>
                      <m:f>
                        <m:fPr>
                          <m:ctrlPr>
                            <a:rPr lang="mr-IN" sz="8000" b="0" i="1" smtClean="0">
                              <a:latin typeface="Cambria Math" charset="0"/>
                            </a:rPr>
                          </m:ctrlPr>
                        </m:fPr>
                        <m:num>
                          <m:r>
                            <a:rPr lang="en-US" sz="8000" b="0" i="1" smtClean="0">
                              <a:latin typeface="Cambria Math" charset="0"/>
                            </a:rPr>
                            <m:t>𝑃</m:t>
                          </m:r>
                          <m:d>
                            <m:dPr>
                              <m:ctrlPr>
                                <a:rPr lang="en-US" sz="8000" b="0" i="1" smtClean="0">
                                  <a:latin typeface="Cambria Math" charset="0"/>
                                </a:rPr>
                              </m:ctrlPr>
                            </m:dPr>
                            <m:e>
                              <m:r>
                                <a:rPr lang="en-US" sz="8000" b="0" i="1" smtClean="0">
                                  <a:latin typeface="Cambria Math" charset="0"/>
                                </a:rPr>
                                <m:t>𝐵</m:t>
                              </m:r>
                            </m:e>
                            <m:e>
                              <m:r>
                                <a:rPr lang="en-US" sz="8000" b="0" i="1" smtClean="0">
                                  <a:latin typeface="Cambria Math" charset="0"/>
                                </a:rPr>
                                <m:t>𝐴</m:t>
                              </m:r>
                            </m:e>
                          </m:d>
                          <m:r>
                            <a:rPr lang="en-US" sz="8000" b="0" i="1" smtClean="0">
                              <a:latin typeface="Cambria Math" charset="0"/>
                            </a:rPr>
                            <m:t> </m:t>
                          </m:r>
                          <m:r>
                            <a:rPr lang="en-US" sz="8000" b="0" i="1" smtClean="0">
                              <a:latin typeface="Cambria Math" charset="0"/>
                            </a:rPr>
                            <m:t>𝑃</m:t>
                          </m:r>
                          <m:d>
                            <m:dPr>
                              <m:ctrlPr>
                                <a:rPr lang="en-US" sz="8000" b="0" i="1" smtClean="0">
                                  <a:latin typeface="Cambria Math" charset="0"/>
                                </a:rPr>
                              </m:ctrlPr>
                            </m:dPr>
                            <m:e>
                              <m:r>
                                <a:rPr lang="en-US" sz="8000" b="0" i="1" smtClean="0">
                                  <a:latin typeface="Cambria Math" charset="0"/>
                                </a:rPr>
                                <m:t>𝐴</m:t>
                              </m:r>
                            </m:e>
                          </m:d>
                        </m:num>
                        <m:den>
                          <m:r>
                            <a:rPr lang="en-US" sz="8000" b="0" i="1" smtClean="0">
                              <a:latin typeface="Cambria Math" charset="0"/>
                            </a:rPr>
                            <m:t>𝑃</m:t>
                          </m:r>
                          <m:r>
                            <a:rPr lang="en-US" sz="8000" b="0" i="1" smtClean="0">
                              <a:latin typeface="Cambria Math" charset="0"/>
                            </a:rPr>
                            <m:t>(</m:t>
                          </m:r>
                          <m:r>
                            <a:rPr lang="en-US" sz="8000" b="0" i="1" smtClean="0">
                              <a:latin typeface="Cambria Math" charset="0"/>
                            </a:rPr>
                            <m:t>𝐵</m:t>
                          </m:r>
                          <m:r>
                            <a:rPr lang="en-US" sz="8000" b="0" i="1" smtClean="0">
                              <a:latin typeface="Cambria Math" charset="0"/>
                            </a:rPr>
                            <m:t>)</m:t>
                          </m:r>
                        </m:den>
                      </m:f>
                    </m:oMath>
                  </m:oMathPara>
                </a14:m>
                <a:endParaRPr lang="en-US" sz="8000" b="0" dirty="0" smtClean="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89681" y="2674029"/>
                <a:ext cx="11412637" cy="2976905"/>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389681" y="1506022"/>
            <a:ext cx="11412637" cy="369332"/>
          </a:xfrm>
          <a:prstGeom prst="rect">
            <a:avLst/>
          </a:prstGeom>
          <a:noFill/>
        </p:spPr>
        <p:txBody>
          <a:bodyPr wrap="square" rtlCol="0">
            <a:spAutoFit/>
          </a:bodyPr>
          <a:lstStyle/>
          <a:p>
            <a:r>
              <a:rPr lang="en-US" dirty="0" smtClean="0"/>
              <a:t>Luckily, we have a formula for calculating conditional probabilities together:</a:t>
            </a:r>
            <a:endParaRPr lang="en-US" dirty="0"/>
          </a:p>
        </p:txBody>
      </p:sp>
    </p:spTree>
    <p:extLst>
      <p:ext uri="{BB962C8B-B14F-4D97-AF65-F5344CB8AC3E}">
        <p14:creationId xmlns:p14="http://schemas.microsoft.com/office/powerpoint/2010/main" val="8244812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Bayes Formula</a:t>
            </a:r>
            <a:endParaRPr lang="en-US" dirty="0"/>
          </a:p>
        </p:txBody>
      </p:sp>
      <p:sp>
        <p:nvSpPr>
          <p:cNvPr id="7" name="TextBox 6"/>
          <p:cNvSpPr txBox="1"/>
          <p:nvPr/>
        </p:nvSpPr>
        <p:spPr>
          <a:xfrm>
            <a:off x="1382517" y="2668103"/>
            <a:ext cx="1517595" cy="1446550"/>
          </a:xfrm>
          <a:prstGeom prst="rect">
            <a:avLst/>
          </a:prstGeom>
          <a:noFill/>
        </p:spPr>
        <p:txBody>
          <a:bodyPr wrap="none" rtlCol="0">
            <a:spAutoFit/>
          </a:bodyPr>
          <a:lstStyle/>
          <a:p>
            <a:pPr algn="ctr"/>
            <a:r>
              <a:rPr lang="en-US" sz="4400" b="1" dirty="0" smtClean="0">
                <a:solidFill>
                  <a:schemeClr val="bg1"/>
                </a:solidFill>
              </a:rPr>
              <a:t>Prior</a:t>
            </a:r>
          </a:p>
          <a:p>
            <a:pPr algn="ctr"/>
            <a:r>
              <a:rPr lang="en-US" sz="4400" b="1" dirty="0" smtClean="0">
                <a:solidFill>
                  <a:schemeClr val="bg1"/>
                </a:solidFill>
              </a:rPr>
              <a:t>Belief</a:t>
            </a:r>
            <a:endParaRPr lang="en-US" sz="4400" b="1" dirty="0">
              <a:solidFill>
                <a:schemeClr val="bg1"/>
              </a:solidFill>
            </a:endParaRPr>
          </a:p>
        </p:txBody>
      </p:sp>
      <mc:AlternateContent xmlns:mc="http://schemas.openxmlformats.org/markup-compatibility/2006" xmlns:a14="http://schemas.microsoft.com/office/drawing/2010/main">
        <mc:Choice Requires="a14">
          <p:sp>
            <p:nvSpPr>
              <p:cNvPr id="3" name="TextBox 2"/>
              <p:cNvSpPr txBox="1"/>
              <p:nvPr/>
            </p:nvSpPr>
            <p:spPr>
              <a:xfrm>
                <a:off x="389681" y="2914661"/>
                <a:ext cx="11412637" cy="16278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𝐻𝑦𝑝𝑜𝑡h𝑒𝑠𝑖𝑠</m:t>
                          </m:r>
                        </m:e>
                        <m:e>
                          <m:r>
                            <a:rPr lang="en-US" sz="3200" b="0" i="1" smtClean="0">
                              <a:latin typeface="Cambria Math" charset="0"/>
                            </a:rPr>
                            <m:t>𝐷𝑎𝑡𝑎</m:t>
                          </m:r>
                        </m:e>
                      </m:d>
                      <m:r>
                        <a:rPr lang="en-US" sz="3200" b="0" i="1" smtClean="0">
                          <a:latin typeface="Cambria Math" charset="0"/>
                        </a:rPr>
                        <m:t>= </m:t>
                      </m:r>
                      <m:f>
                        <m:fPr>
                          <m:ctrlPr>
                            <a:rPr lang="mr-IN" sz="3200" b="0" i="1" smtClean="0">
                              <a:latin typeface="Cambria Math" charset="0"/>
                            </a:rPr>
                          </m:ctrlPr>
                        </m:fPr>
                        <m:num>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𝐷𝑎𝑡𝑎</m:t>
                              </m:r>
                            </m:e>
                            <m:e>
                              <m:r>
                                <a:rPr lang="en-US" sz="3200" b="0" i="1" smtClean="0">
                                  <a:latin typeface="Cambria Math" charset="0"/>
                                </a:rPr>
                                <m:t>𝐻𝑦𝑝𝑜𝑡h𝑒𝑠𝑖𝑠</m:t>
                              </m:r>
                            </m:e>
                          </m:d>
                          <m:r>
                            <a:rPr lang="en-US" sz="3200" b="0" i="1" smtClean="0">
                              <a:latin typeface="Cambria Math" charset="0"/>
                            </a:rPr>
                            <m:t> </m:t>
                          </m:r>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𝐻𝑦𝑝𝑜𝑡h𝑒𝑠𝑖𝑠</m:t>
                              </m:r>
                            </m:e>
                          </m:d>
                        </m:num>
                        <m:den>
                          <m:r>
                            <a:rPr lang="en-US" sz="3200" b="0" i="1" smtClean="0">
                              <a:latin typeface="Cambria Math" charset="0"/>
                            </a:rPr>
                            <m:t>𝑃</m:t>
                          </m:r>
                          <m:r>
                            <a:rPr lang="en-US" sz="3200" b="0" i="1" smtClean="0">
                              <a:latin typeface="Cambria Math" charset="0"/>
                            </a:rPr>
                            <m:t>(</m:t>
                          </m:r>
                          <m:r>
                            <a:rPr lang="en-US" sz="3200" b="0" i="1" smtClean="0">
                              <a:latin typeface="Cambria Math" charset="0"/>
                            </a:rPr>
                            <m:t>𝐷𝑎𝑡𝑎</m:t>
                          </m:r>
                          <m:r>
                            <a:rPr lang="en-US" sz="3200" b="0" i="1" smtClean="0">
                              <a:latin typeface="Cambria Math" charset="0"/>
                            </a:rPr>
                            <m:t>)</m:t>
                          </m:r>
                        </m:den>
                      </m:f>
                    </m:oMath>
                  </m:oMathPara>
                </a14:m>
                <a:endParaRPr lang="en-US" sz="3200" b="0" dirty="0" smtClean="0"/>
              </a:p>
              <a:p>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389681" y="2914661"/>
                <a:ext cx="11412637" cy="162781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8936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Bayes Formula</a:t>
            </a:r>
            <a:endParaRPr lang="en-US" dirty="0"/>
          </a:p>
        </p:txBody>
      </p:sp>
      <p:sp>
        <p:nvSpPr>
          <p:cNvPr id="7" name="TextBox 6"/>
          <p:cNvSpPr txBox="1"/>
          <p:nvPr/>
        </p:nvSpPr>
        <p:spPr>
          <a:xfrm>
            <a:off x="1382517" y="2668103"/>
            <a:ext cx="1517595" cy="1446550"/>
          </a:xfrm>
          <a:prstGeom prst="rect">
            <a:avLst/>
          </a:prstGeom>
          <a:noFill/>
        </p:spPr>
        <p:txBody>
          <a:bodyPr wrap="none" rtlCol="0">
            <a:spAutoFit/>
          </a:bodyPr>
          <a:lstStyle/>
          <a:p>
            <a:pPr algn="ctr"/>
            <a:r>
              <a:rPr lang="en-US" sz="4400" b="1" dirty="0" smtClean="0">
                <a:solidFill>
                  <a:schemeClr val="bg1"/>
                </a:solidFill>
              </a:rPr>
              <a:t>Prior</a:t>
            </a:r>
          </a:p>
          <a:p>
            <a:pPr algn="ctr"/>
            <a:r>
              <a:rPr lang="en-US" sz="4400" b="1" dirty="0" smtClean="0">
                <a:solidFill>
                  <a:schemeClr val="bg1"/>
                </a:solidFill>
              </a:rPr>
              <a:t>Belief</a:t>
            </a:r>
            <a:endParaRPr lang="en-US" sz="4400" b="1" dirty="0">
              <a:solidFill>
                <a:schemeClr val="bg1"/>
              </a:solidFill>
            </a:endParaRPr>
          </a:p>
        </p:txBody>
      </p:sp>
      <mc:AlternateContent xmlns:mc="http://schemas.openxmlformats.org/markup-compatibility/2006" xmlns:a14="http://schemas.microsoft.com/office/drawing/2010/main">
        <mc:Choice Requires="a14">
          <p:sp>
            <p:nvSpPr>
              <p:cNvPr id="3" name="TextBox 2"/>
              <p:cNvSpPr txBox="1"/>
              <p:nvPr/>
            </p:nvSpPr>
            <p:spPr>
              <a:xfrm>
                <a:off x="389681" y="2914661"/>
                <a:ext cx="11412637" cy="1606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𝑃𝑜𝑠𝑡𝑒𝑟𝑖𝑜𝑟</m:t>
                      </m:r>
                      <m:r>
                        <a:rPr lang="en-US" sz="3200" b="0" i="1" smtClean="0">
                          <a:latin typeface="Cambria Math" charset="0"/>
                        </a:rPr>
                        <m:t> </m:t>
                      </m:r>
                      <m:r>
                        <a:rPr lang="en-US" sz="3200" b="0" i="1" smtClean="0">
                          <a:latin typeface="Cambria Math" charset="0"/>
                        </a:rPr>
                        <m:t>𝐵𝑒𝑙𝑖𝑒𝑓</m:t>
                      </m:r>
                      <m:r>
                        <a:rPr lang="en-US" sz="3200" b="0" i="1" smtClean="0">
                          <a:latin typeface="Cambria Math" charset="0"/>
                        </a:rPr>
                        <m:t>= </m:t>
                      </m:r>
                      <m:f>
                        <m:fPr>
                          <m:ctrlPr>
                            <a:rPr lang="mr-IN" sz="3200" b="0" i="1" smtClean="0">
                              <a:latin typeface="Cambria Math" charset="0"/>
                            </a:rPr>
                          </m:ctrlPr>
                        </m:fPr>
                        <m:num>
                          <m:r>
                            <a:rPr lang="en-US" sz="3200" b="0" i="1" smtClean="0">
                              <a:latin typeface="Cambria Math" charset="0"/>
                            </a:rPr>
                            <m:t>𝐿𝑖𝑘𝑒𝑙𝑖h𝑜𝑜𝑑</m:t>
                          </m:r>
                          <m:r>
                            <a:rPr lang="en-US" sz="3200" b="0" i="1" smtClean="0">
                              <a:latin typeface="Cambria Math" charset="0"/>
                            </a:rPr>
                            <m:t> . </m:t>
                          </m:r>
                          <m:r>
                            <a:rPr lang="en-US" sz="3200" b="0" i="1" smtClean="0">
                              <a:latin typeface="Cambria Math" charset="0"/>
                            </a:rPr>
                            <m:t>𝑃𝑟𝑖𝑜𝑟</m:t>
                          </m:r>
                          <m:r>
                            <a:rPr lang="en-US" sz="3200" b="0" i="1" smtClean="0">
                              <a:latin typeface="Cambria Math" charset="0"/>
                            </a:rPr>
                            <m:t> </m:t>
                          </m:r>
                          <m:r>
                            <a:rPr lang="en-US" sz="3200" b="0" i="1" smtClean="0">
                              <a:latin typeface="Cambria Math" charset="0"/>
                            </a:rPr>
                            <m:t>𝐵𝑒𝑙𝑖𝑒𝑓</m:t>
                          </m:r>
                        </m:num>
                        <m:den>
                          <m:r>
                            <a:rPr lang="en-US" sz="3200" b="0" i="1" smtClean="0">
                              <a:latin typeface="Cambria Math" charset="0"/>
                            </a:rPr>
                            <m:t>𝑁𝑜𝑟𝑚𝑎𝑙𝑖𝑠𝑖𝑛𝑔</m:t>
                          </m:r>
                          <m:r>
                            <a:rPr lang="en-US" sz="3200" b="0" i="1" smtClean="0">
                              <a:latin typeface="Cambria Math" charset="0"/>
                            </a:rPr>
                            <m:t> </m:t>
                          </m:r>
                          <m:r>
                            <a:rPr lang="en-US" sz="3200" b="0" i="1" smtClean="0">
                              <a:latin typeface="Cambria Math" charset="0"/>
                            </a:rPr>
                            <m:t>𝐹𝑎𝑐𝑡𝑜𝑟</m:t>
                          </m:r>
                        </m:den>
                      </m:f>
                    </m:oMath>
                  </m:oMathPara>
                </a14:m>
                <a:endParaRPr lang="en-US" sz="3200" b="0" dirty="0" smtClean="0"/>
              </a:p>
              <a:p>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389681" y="2914661"/>
                <a:ext cx="11412637" cy="160614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21405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0" y="3251200"/>
            <a:ext cx="10642600" cy="646331"/>
          </a:xfrm>
          <a:prstGeom prst="rect">
            <a:avLst/>
          </a:prstGeom>
          <a:noFill/>
        </p:spPr>
        <p:txBody>
          <a:bodyPr wrap="square" rtlCol="0">
            <a:spAutoFit/>
          </a:bodyPr>
          <a:lstStyle/>
          <a:p>
            <a:r>
              <a:rPr lang="en-US" dirty="0" smtClean="0"/>
              <a:t>Imagine you took a test for a disease that only occurs in 0.1% of the population, and the test if 99% accurate. If it tested positive, how likely do you have the disease? </a:t>
            </a:r>
            <a:endParaRPr lang="en-US" dirty="0"/>
          </a:p>
        </p:txBody>
      </p:sp>
    </p:spTree>
    <p:extLst>
      <p:ext uri="{BB962C8B-B14F-4D97-AF65-F5344CB8AC3E}">
        <p14:creationId xmlns:p14="http://schemas.microsoft.com/office/powerpoint/2010/main" val="6283240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Bayes Formula Applied </a:t>
            </a:r>
            <a:r>
              <a:rPr lang="mr-IN" dirty="0" smtClean="0"/>
              <a:t>–</a:t>
            </a:r>
            <a:r>
              <a:rPr lang="en-US" dirty="0" smtClean="0"/>
              <a:t> Base Rate Fallacy</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89681" y="2260512"/>
                <a:ext cx="11412637" cy="11515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e>
                        <m:e>
                          <m:r>
                            <a:rPr lang="en-US" sz="2400" b="0" i="1" smtClean="0">
                              <a:latin typeface="Cambria Math" charset="0"/>
                            </a:rPr>
                            <m:t>𝑝𝑜𝑠𝑖𝑡𝑖𝑣𝑒</m:t>
                          </m:r>
                        </m:e>
                      </m:d>
                      <m:r>
                        <a:rPr lang="en-US" sz="2400" b="0" i="1" smtClean="0">
                          <a:latin typeface="Cambria Math" charset="0"/>
                        </a:rPr>
                        <m:t>= </m:t>
                      </m:r>
                      <m:f>
                        <m:fPr>
                          <m:ctrlPr>
                            <a:rPr lang="mr-IN" sz="2400" b="0" i="1" smtClean="0">
                              <a:latin typeface="Cambria Math" charset="0"/>
                            </a:rPr>
                          </m:ctrlPr>
                        </m:fPr>
                        <m:num>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𝑝𝑜𝑠𝑖𝑡𝑖𝑣𝑒</m:t>
                              </m:r>
                            </m:e>
                            <m:e>
                              <m:r>
                                <a:rPr lang="en-US" sz="2400" b="0" i="1" smtClean="0">
                                  <a:latin typeface="Cambria Math" charset="0"/>
                                </a:rPr>
                                <m:t>𝑑𝑖𝑠𝑒𝑎𝑠𝑒</m:t>
                              </m:r>
                            </m:e>
                          </m:d>
                          <m:r>
                            <a:rPr lang="en-US" sz="2400" b="0" i="1" smtClean="0">
                              <a:latin typeface="Cambria Math" charset="0"/>
                            </a:rPr>
                            <m:t> </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e>
                          </m:d>
                        </m:num>
                        <m:den>
                          <m:r>
                            <a:rPr lang="en-US" sz="2400" b="0" i="1" smtClean="0">
                              <a:latin typeface="Cambria Math" charset="0"/>
                            </a:rPr>
                            <m:t>𝑃</m:t>
                          </m:r>
                          <m:r>
                            <a:rPr lang="en-US" sz="2400" b="0" i="1" smtClean="0">
                              <a:latin typeface="Cambria Math" charset="0"/>
                            </a:rPr>
                            <m:t>(</m:t>
                          </m:r>
                          <m:r>
                            <a:rPr lang="en-US" sz="2400" b="0" i="1" smtClean="0">
                              <a:latin typeface="Cambria Math" charset="0"/>
                            </a:rPr>
                            <m:t>𝑝𝑜𝑠𝑖𝑡𝑖𝑣𝑒</m:t>
                          </m:r>
                          <m:r>
                            <a:rPr lang="en-US" sz="2400" b="0" i="1" smtClean="0">
                              <a:latin typeface="Cambria Math" charset="0"/>
                            </a:rPr>
                            <m:t>)</m:t>
                          </m:r>
                        </m:den>
                      </m:f>
                    </m:oMath>
                  </m:oMathPara>
                </a14:m>
                <a:endParaRPr lang="en-US" sz="2400" b="0" dirty="0" smtClean="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89681" y="2260512"/>
                <a:ext cx="11412637" cy="1151597"/>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941809" y="1402890"/>
            <a:ext cx="10642600" cy="646331"/>
          </a:xfrm>
          <a:prstGeom prst="rect">
            <a:avLst/>
          </a:prstGeom>
          <a:noFill/>
        </p:spPr>
        <p:txBody>
          <a:bodyPr wrap="square" rtlCol="0">
            <a:spAutoFit/>
          </a:bodyPr>
          <a:lstStyle/>
          <a:p>
            <a:r>
              <a:rPr lang="en-US" dirty="0" smtClean="0"/>
              <a:t>Imagine you took a test for a disease that only occurs in 0.1% (or 0.001) of the population, and the test if 99% accurate. If it tested positive, how likely do you have the disease? </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0" y="3623401"/>
                <a:ext cx="12526219"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𝑝𝑜𝑠𝑖𝑡𝑖𝑣𝑒</m:t>
                          </m:r>
                        </m:e>
                      </m:d>
                      <m:r>
                        <a:rPr lang="en-US" sz="2400" b="0" i="1" smtClean="0">
                          <a:latin typeface="Cambria Math" charset="0"/>
                        </a:rPr>
                        <m:t>=</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e>
                      </m:d>
                      <m:r>
                        <a:rPr lang="en-US" sz="2400" b="0" i="1" smtClean="0">
                          <a:latin typeface="Cambria Math" charset="0"/>
                        </a:rPr>
                        <m:t>∗</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𝑝𝑜𝑠𝑖𝑡𝑖𝑣𝑒</m:t>
                          </m:r>
                        </m:e>
                        <m:e>
                          <m:r>
                            <a:rPr lang="en-US" sz="2400" b="0" i="1" smtClean="0">
                              <a:latin typeface="Cambria Math" charset="0"/>
                            </a:rPr>
                            <m:t>𝑑𝑖𝑠𝑒𝑎𝑠𝑒</m:t>
                          </m:r>
                        </m:e>
                      </m:d>
                      <m:r>
                        <a:rPr lang="en-US" sz="2400" b="0" i="1" smtClean="0">
                          <a:latin typeface="Cambria Math" charset="0"/>
                        </a:rPr>
                        <m:t>+</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𝑛𝑜</m:t>
                          </m:r>
                          <m:r>
                            <a:rPr lang="en-US" sz="2400" b="0" i="1" smtClean="0">
                              <a:latin typeface="Cambria Math" charset="0"/>
                            </a:rPr>
                            <m:t> </m:t>
                          </m:r>
                          <m:r>
                            <a:rPr lang="en-US" sz="2400" b="0" i="1" smtClean="0">
                              <a:latin typeface="Cambria Math" charset="0"/>
                            </a:rPr>
                            <m:t>𝑑𝑖𝑠𝑒𝑎𝑠𝑒</m:t>
                          </m:r>
                        </m:e>
                      </m:d>
                      <m:r>
                        <a:rPr lang="en-US" sz="2400" b="0" i="1" smtClean="0">
                          <a:latin typeface="Cambria Math" charset="0"/>
                        </a:rPr>
                        <m:t>∗(</m:t>
                      </m:r>
                      <m:r>
                        <a:rPr lang="en-US" sz="2400" b="0" i="1" smtClean="0">
                          <a:latin typeface="Cambria Math" charset="0"/>
                        </a:rPr>
                        <m:t>𝑝𝑜𝑠𝑖𝑡𝑖𝑣𝑒</m:t>
                      </m:r>
                      <m:r>
                        <a:rPr lang="en-US" sz="2400" b="0" i="1" smtClean="0">
                          <a:latin typeface="Cambria Math" charset="0"/>
                        </a:rPr>
                        <m:t>|</m:t>
                      </m:r>
                      <m:r>
                        <a:rPr lang="en-US" sz="2400" b="0" i="1" smtClean="0">
                          <a:latin typeface="Cambria Math" charset="0"/>
                        </a:rPr>
                        <m:t>𝑛𝑜</m:t>
                      </m:r>
                      <m:r>
                        <a:rPr lang="en-US" sz="2400" b="0" i="1" smtClean="0">
                          <a:latin typeface="Cambria Math" charset="0"/>
                        </a:rPr>
                        <m:t> </m:t>
                      </m:r>
                      <m:r>
                        <a:rPr lang="en-US" sz="2400" b="0" i="1" smtClean="0">
                          <a:latin typeface="Cambria Math" charset="0"/>
                        </a:rPr>
                        <m:t>𝑑𝑖𝑠𝑒𝑎𝑠𝑒</m:t>
                      </m:r>
                      <m:r>
                        <a:rPr lang="en-US" sz="2400" b="0" i="1" smtClean="0">
                          <a:latin typeface="Cambria Math" charset="0"/>
                        </a:rPr>
                        <m:t>)</m:t>
                      </m:r>
                    </m:oMath>
                  </m:oMathPara>
                </a14:m>
                <a:endParaRPr lang="en-US" sz="2400" b="0" dirty="0" smtClean="0"/>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3623401"/>
                <a:ext cx="12526219" cy="738664"/>
              </a:xfrm>
              <a:prstGeom prst="rect">
                <a:avLst/>
              </a:prstGeom>
              <a:blipFill rotWithShape="0">
                <a:blip r:embed="rId4"/>
                <a:stretch>
                  <a:fillRect t="-63934" b="-4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65711" y="4491785"/>
                <a:ext cx="125262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𝑃𝑟𝑖𝑜𝑟</m:t>
                      </m:r>
                      <m:r>
                        <a:rPr lang="en-US" sz="2400" b="0" i="1" smtClean="0">
                          <a:latin typeface="Cambria Math" charset="0"/>
                        </a:rPr>
                        <m:t> </m:t>
                      </m:r>
                      <m:r>
                        <a:rPr lang="en-US" sz="2400" b="0" i="1" smtClean="0">
                          <a:latin typeface="Cambria Math" charset="0"/>
                        </a:rPr>
                        <m:t>𝑃𝑟𝑜𝑏𝑎𝑏𝑖𝑙𝑖𝑡𝑦</m:t>
                      </m:r>
                      <m:r>
                        <a:rPr lang="en-US" sz="2400" b="0" i="1" smtClean="0">
                          <a:latin typeface="Cambria Math" charset="0"/>
                        </a:rPr>
                        <m:t> </m:t>
                      </m:r>
                      <m:r>
                        <a:rPr lang="en-US" sz="2400" b="0" i="1" smtClean="0">
                          <a:latin typeface="Cambria Math" charset="0"/>
                        </a:rPr>
                        <m:t>𝑜𝑓</m:t>
                      </m:r>
                      <m:r>
                        <a:rPr lang="en-US" sz="2400" b="0" i="1" smtClean="0">
                          <a:latin typeface="Cambria Math" charset="0"/>
                        </a:rPr>
                        <m:t> </m:t>
                      </m:r>
                      <m:r>
                        <a:rPr lang="en-US" sz="2400" b="0" i="1" smtClean="0">
                          <a:latin typeface="Cambria Math" charset="0"/>
                        </a:rPr>
                        <m:t>h𝑎𝑣𝑖𝑛𝑔</m:t>
                      </m:r>
                      <m:r>
                        <a:rPr lang="en-US" sz="2400" b="0" i="1" smtClean="0">
                          <a:latin typeface="Cambria Math" charset="0"/>
                        </a:rPr>
                        <m:t> </m:t>
                      </m:r>
                      <m:r>
                        <a:rPr lang="en-US" sz="2400" b="0" i="1" smtClean="0">
                          <a:latin typeface="Cambria Math" charset="0"/>
                        </a:rPr>
                        <m:t>𝑡h𝑒</m:t>
                      </m:r>
                      <m:r>
                        <a:rPr lang="en-US" sz="2400" b="0" i="1" smtClean="0">
                          <a:latin typeface="Cambria Math" charset="0"/>
                        </a:rPr>
                        <m:t> </m:t>
                      </m:r>
                      <m:r>
                        <a:rPr lang="en-US" sz="2400" b="0" i="1" smtClean="0">
                          <a:latin typeface="Cambria Math" charset="0"/>
                        </a:rPr>
                        <m:t>𝑑𝑖𝑠𝑒𝑎𝑠𝑒</m:t>
                      </m:r>
                      <m:r>
                        <a:rPr lang="en-US" sz="2400" b="0" i="1" smtClean="0">
                          <a:latin typeface="Cambria Math" charset="0"/>
                        </a:rPr>
                        <m:t>= </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e>
                      </m:d>
                      <m:r>
                        <a:rPr lang="en-US" sz="2400" b="0" i="1" smtClean="0">
                          <a:latin typeface="Cambria Math" charset="0"/>
                        </a:rPr>
                        <m:t>=0.001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665711" y="4491785"/>
                <a:ext cx="12526219" cy="461665"/>
              </a:xfrm>
              <a:prstGeom prst="rect">
                <a:avLst/>
              </a:prstGeom>
              <a:blipFill rotWithShape="0">
                <a:blip r:embed="rId5"/>
                <a:stretch>
                  <a:fillRect t="-103947" b="-1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078712" y="4971423"/>
                <a:ext cx="125262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𝑝𝑜𝑠𝑖𝑡𝑖𝑣𝑒</m:t>
                          </m:r>
                          <m:r>
                            <a:rPr lang="en-US" sz="2400" b="0" i="1" smtClean="0">
                              <a:latin typeface="Cambria Math" charset="0"/>
                            </a:rPr>
                            <m:t>|</m:t>
                          </m:r>
                          <m:r>
                            <a:rPr lang="en-US" sz="2400" b="0" i="1" smtClean="0">
                              <a:latin typeface="Cambria Math" charset="0"/>
                            </a:rPr>
                            <m:t>𝑑𝑖𝑠𝑒𝑎𝑠𝑒</m:t>
                          </m:r>
                        </m:e>
                      </m:d>
                      <m:r>
                        <a:rPr lang="en-US" sz="2400" b="0" i="1" smtClean="0">
                          <a:latin typeface="Cambria Math" charset="0"/>
                        </a:rPr>
                        <m:t>=0.99</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078712" y="4971423"/>
                <a:ext cx="12526219" cy="461665"/>
              </a:xfrm>
              <a:prstGeom prst="rect">
                <a:avLst/>
              </a:prstGeom>
              <a:blipFill rotWithShape="0">
                <a:blip r:embed="rId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529311" y="4064076"/>
                <a:ext cx="12526219"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𝑝𝑜𝑠𝑖𝑡𝑖𝑣𝑒</m:t>
                          </m:r>
                        </m:e>
                      </m:d>
                      <m:r>
                        <a:rPr lang="en-US" sz="2400" b="0" i="1" smtClean="0">
                          <a:latin typeface="Cambria Math" charset="0"/>
                        </a:rPr>
                        <m:t>=0.001∗0.99+0.999∗.01=0.01098</m:t>
                      </m:r>
                    </m:oMath>
                  </m:oMathPara>
                </a14:m>
                <a:endParaRPr lang="en-US" sz="2400" b="0" dirty="0" smtClean="0"/>
              </a:p>
              <a:p>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529311" y="4064076"/>
                <a:ext cx="12526219" cy="73866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96112" y="5985511"/>
                <a:ext cx="125262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r>
                            <a:rPr lang="en-US" sz="2400" b="0" i="1" smtClean="0">
                              <a:latin typeface="Cambria Math" charset="0"/>
                            </a:rPr>
                            <m:t>|</m:t>
                          </m:r>
                          <m:r>
                            <a:rPr lang="en-US" sz="2400" b="0" i="1" smtClean="0">
                              <a:latin typeface="Cambria Math" charset="0"/>
                            </a:rPr>
                            <m:t>𝑝𝑜𝑠𝑖𝑡𝑖𝑣𝑒</m:t>
                          </m:r>
                        </m:e>
                      </m:d>
                      <m:r>
                        <a:rPr lang="en-US" sz="2400" b="0" i="1" smtClean="0">
                          <a:latin typeface="Cambria Math" charset="0"/>
                        </a:rPr>
                        <m:t>=0.09 </m:t>
                      </m:r>
                      <m:r>
                        <a:rPr lang="en-US" sz="2400" b="0" i="1" smtClean="0">
                          <a:latin typeface="Cambria Math" charset="0"/>
                        </a:rPr>
                        <m:t>𝑜𝑟</m:t>
                      </m:r>
                      <m:r>
                        <a:rPr lang="en-US" sz="2400" b="0" i="1" smtClean="0">
                          <a:latin typeface="Cambria Math" charset="0"/>
                        </a:rPr>
                        <m:t> 9%</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596112" y="5985511"/>
                <a:ext cx="12526219" cy="461665"/>
              </a:xfrm>
              <a:prstGeom prst="rect">
                <a:avLst/>
              </a:prstGeom>
              <a:blipFill rotWithShape="0">
                <a:blip r:embed="rId8"/>
                <a:stretch>
                  <a:fillRect t="-103947" b="-130263"/>
                </a:stretch>
              </a:blipFill>
            </p:spPr>
            <p:txBody>
              <a:bodyPr/>
              <a:lstStyle/>
              <a:p>
                <a:r>
                  <a:rPr lang="en-US">
                    <a:noFill/>
                  </a:rPr>
                  <a:t> </a:t>
                </a:r>
              </a:p>
            </p:txBody>
          </p:sp>
        </mc:Fallback>
      </mc:AlternateContent>
    </p:spTree>
    <p:extLst>
      <p:ext uri="{BB962C8B-B14F-4D97-AF65-F5344CB8AC3E}">
        <p14:creationId xmlns:p14="http://schemas.microsoft.com/office/powerpoint/2010/main" val="197869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Bayes Formula Applied </a:t>
            </a:r>
            <a:r>
              <a:rPr lang="mr-IN" dirty="0" smtClean="0"/>
              <a:t>–</a:t>
            </a:r>
            <a:r>
              <a:rPr lang="en-US" dirty="0" smtClean="0"/>
              <a:t> Base Rate Fallacy</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89681" y="1400814"/>
                <a:ext cx="11412637" cy="11515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e>
                        <m:e>
                          <m:r>
                            <a:rPr lang="en-US" sz="2400" b="0" i="1" smtClean="0">
                              <a:latin typeface="Cambria Math" charset="0"/>
                            </a:rPr>
                            <m:t>𝑝𝑜𝑠𝑖𝑡𝑖𝑣𝑒</m:t>
                          </m:r>
                        </m:e>
                      </m:d>
                      <m:r>
                        <a:rPr lang="en-US" sz="2400" b="0" i="1" smtClean="0">
                          <a:latin typeface="Cambria Math" charset="0"/>
                        </a:rPr>
                        <m:t>= </m:t>
                      </m:r>
                      <m:f>
                        <m:fPr>
                          <m:ctrlPr>
                            <a:rPr lang="mr-IN" sz="2400" b="0" i="1" smtClean="0">
                              <a:latin typeface="Cambria Math" charset="0"/>
                            </a:rPr>
                          </m:ctrlPr>
                        </m:fPr>
                        <m:num>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𝑝𝑜𝑠𝑖𝑡𝑖𝑣𝑒</m:t>
                              </m:r>
                            </m:e>
                            <m:e>
                              <m:r>
                                <a:rPr lang="en-US" sz="2400" b="0" i="1" smtClean="0">
                                  <a:latin typeface="Cambria Math" charset="0"/>
                                </a:rPr>
                                <m:t>𝑑𝑖𝑠𝑒𝑎𝑠𝑒</m:t>
                              </m:r>
                            </m:e>
                          </m:d>
                          <m:r>
                            <a:rPr lang="en-US" sz="2400" b="0" i="1" smtClean="0">
                              <a:latin typeface="Cambria Math" charset="0"/>
                            </a:rPr>
                            <m:t> </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e>
                          </m:d>
                        </m:num>
                        <m:den>
                          <m:r>
                            <a:rPr lang="en-US" sz="2400" b="0" i="1" smtClean="0">
                              <a:latin typeface="Cambria Math" charset="0"/>
                            </a:rPr>
                            <m:t>𝑃</m:t>
                          </m:r>
                          <m:r>
                            <a:rPr lang="en-US" sz="2400" b="0" i="1" smtClean="0">
                              <a:latin typeface="Cambria Math" charset="0"/>
                            </a:rPr>
                            <m:t>(</m:t>
                          </m:r>
                          <m:r>
                            <a:rPr lang="en-US" sz="2400" b="0" i="1" smtClean="0">
                              <a:latin typeface="Cambria Math" charset="0"/>
                            </a:rPr>
                            <m:t>𝑝𝑜𝑠𝑖𝑡𝑖𝑣𝑒</m:t>
                          </m:r>
                          <m:r>
                            <a:rPr lang="en-US" sz="2400" b="0" i="1" smtClean="0">
                              <a:latin typeface="Cambria Math" charset="0"/>
                            </a:rPr>
                            <m:t>)</m:t>
                          </m:r>
                        </m:den>
                      </m:f>
                    </m:oMath>
                  </m:oMathPara>
                </a14:m>
                <a:endParaRPr lang="en-US" sz="2400" b="0" dirty="0" smtClean="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89681" y="1400814"/>
                <a:ext cx="11412637" cy="1151597"/>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711200" y="2726377"/>
            <a:ext cx="10642600" cy="646331"/>
          </a:xfrm>
          <a:prstGeom prst="rect">
            <a:avLst/>
          </a:prstGeom>
          <a:noFill/>
        </p:spPr>
        <p:txBody>
          <a:bodyPr wrap="square" rtlCol="0">
            <a:spAutoFit/>
          </a:bodyPr>
          <a:lstStyle/>
          <a:p>
            <a:r>
              <a:rPr lang="en-US" dirty="0" smtClean="0"/>
              <a:t>Imagine you took a test for a disease that only occurs in 0.1% (or 0.001) of the population, and the test if 99% accurate. If it tested positive, how likely do you have the disease? </a:t>
            </a:r>
            <a:endParaRPr lang="en-US" dirty="0"/>
          </a:p>
        </p:txBody>
      </p:sp>
      <p:sp>
        <p:nvSpPr>
          <p:cNvPr id="4" name="TextBox 3"/>
          <p:cNvSpPr txBox="1"/>
          <p:nvPr/>
        </p:nvSpPr>
        <p:spPr>
          <a:xfrm>
            <a:off x="711200" y="3588100"/>
            <a:ext cx="10129824" cy="2031325"/>
          </a:xfrm>
          <a:prstGeom prst="rect">
            <a:avLst/>
          </a:prstGeom>
          <a:noFill/>
        </p:spPr>
        <p:txBody>
          <a:bodyPr wrap="none" rtlCol="0">
            <a:spAutoFit/>
          </a:bodyPr>
          <a:lstStyle/>
          <a:p>
            <a:r>
              <a:rPr lang="en-US" dirty="0" smtClean="0"/>
              <a:t>1000 people</a:t>
            </a:r>
          </a:p>
          <a:p>
            <a:endParaRPr lang="en-US" dirty="0" smtClean="0"/>
          </a:p>
          <a:p>
            <a:r>
              <a:rPr lang="en-US" dirty="0" smtClean="0"/>
              <a:t>1 has the disease, 999 people don’t</a:t>
            </a:r>
          </a:p>
          <a:p>
            <a:endParaRPr lang="en-US" dirty="0" smtClean="0"/>
          </a:p>
          <a:p>
            <a:r>
              <a:rPr lang="en-US" dirty="0" smtClean="0"/>
              <a:t>From the other 999 people, 1% would be falsely identified as having the disease, which is about 10 people</a:t>
            </a:r>
          </a:p>
          <a:p>
            <a:endParaRPr lang="en-US" dirty="0"/>
          </a:p>
          <a:p>
            <a:r>
              <a:rPr lang="en-US" dirty="0" smtClean="0"/>
              <a:t>So we have 1 true positive, and 10 false positives, which 1/11 which is about 9%</a:t>
            </a:r>
            <a:endParaRPr lang="en-US" dirty="0"/>
          </a:p>
        </p:txBody>
      </p:sp>
    </p:spTree>
    <p:extLst>
      <p:ext uri="{BB962C8B-B14F-4D97-AF65-F5344CB8AC3E}">
        <p14:creationId xmlns:p14="http://schemas.microsoft.com/office/powerpoint/2010/main" val="133157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Bayes Formula Applied </a:t>
            </a:r>
            <a:r>
              <a:rPr lang="mr-IN" dirty="0" smtClean="0"/>
              <a:t>–</a:t>
            </a:r>
            <a:r>
              <a:rPr lang="en-US" dirty="0" smtClean="0"/>
              <a:t> Second Opinion</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89681" y="2260512"/>
                <a:ext cx="11412637" cy="11515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e>
                        <m:e>
                          <m:r>
                            <a:rPr lang="en-US" sz="2400" b="0" i="1" smtClean="0">
                              <a:latin typeface="Cambria Math" charset="0"/>
                            </a:rPr>
                            <m:t>𝑝𝑜𝑠𝑖𝑡𝑖𝑣𝑒</m:t>
                          </m:r>
                        </m:e>
                      </m:d>
                      <m:r>
                        <a:rPr lang="en-US" sz="2400" b="0" i="1" smtClean="0">
                          <a:latin typeface="Cambria Math" charset="0"/>
                        </a:rPr>
                        <m:t>= </m:t>
                      </m:r>
                      <m:f>
                        <m:fPr>
                          <m:ctrlPr>
                            <a:rPr lang="mr-IN" sz="2400" b="0" i="1" smtClean="0">
                              <a:latin typeface="Cambria Math" charset="0"/>
                            </a:rPr>
                          </m:ctrlPr>
                        </m:fPr>
                        <m:num>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𝑝𝑜𝑠𝑖𝑡𝑖𝑣𝑒</m:t>
                              </m:r>
                            </m:e>
                            <m:e>
                              <m:r>
                                <a:rPr lang="en-US" sz="2400" b="0" i="1" smtClean="0">
                                  <a:latin typeface="Cambria Math" charset="0"/>
                                </a:rPr>
                                <m:t>𝑑𝑖𝑠𝑒𝑎𝑠𝑒</m:t>
                              </m:r>
                            </m:e>
                          </m:d>
                          <m:r>
                            <a:rPr lang="en-US" sz="2400" b="0" i="1" smtClean="0">
                              <a:latin typeface="Cambria Math" charset="0"/>
                            </a:rPr>
                            <m:t> </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e>
                          </m:d>
                        </m:num>
                        <m:den>
                          <m:r>
                            <a:rPr lang="en-US" sz="2400" b="0" i="1" smtClean="0">
                              <a:latin typeface="Cambria Math" charset="0"/>
                            </a:rPr>
                            <m:t>𝑃</m:t>
                          </m:r>
                          <m:r>
                            <a:rPr lang="en-US" sz="2400" b="0" i="1" smtClean="0">
                              <a:latin typeface="Cambria Math" charset="0"/>
                            </a:rPr>
                            <m:t>(</m:t>
                          </m:r>
                          <m:r>
                            <a:rPr lang="en-US" sz="2400" b="0" i="1" smtClean="0">
                              <a:latin typeface="Cambria Math" charset="0"/>
                            </a:rPr>
                            <m:t>𝑝𝑜𝑠𝑖𝑡𝑖𝑣𝑒</m:t>
                          </m:r>
                          <m:r>
                            <a:rPr lang="en-US" sz="2400" b="0" i="1" smtClean="0">
                              <a:latin typeface="Cambria Math" charset="0"/>
                            </a:rPr>
                            <m:t>)</m:t>
                          </m:r>
                        </m:den>
                      </m:f>
                    </m:oMath>
                  </m:oMathPara>
                </a14:m>
                <a:endParaRPr lang="en-US" sz="2400" b="0" dirty="0" smtClean="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89681" y="2260512"/>
                <a:ext cx="11412637" cy="1151597"/>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941809" y="1402890"/>
            <a:ext cx="10642600" cy="646331"/>
          </a:xfrm>
          <a:prstGeom prst="rect">
            <a:avLst/>
          </a:prstGeom>
          <a:noFill/>
        </p:spPr>
        <p:txBody>
          <a:bodyPr wrap="square" rtlCol="0">
            <a:spAutoFit/>
          </a:bodyPr>
          <a:lstStyle/>
          <a:p>
            <a:r>
              <a:rPr lang="en-US" dirty="0" smtClean="0"/>
              <a:t>Imagine you took a test for a disease that only occurs in 0.1% (or 0.001) of the population, and the test if 99% accurate. If it tested positive, how likely do you have the disease? </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0" y="3623401"/>
                <a:ext cx="12526219"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𝑝𝑜𝑠𝑖𝑡𝑖𝑣𝑒</m:t>
                          </m:r>
                        </m:e>
                      </m:d>
                      <m:r>
                        <a:rPr lang="en-US" sz="2400" b="0" i="1" smtClean="0">
                          <a:latin typeface="Cambria Math" charset="0"/>
                        </a:rPr>
                        <m:t>=</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e>
                      </m:d>
                      <m:r>
                        <a:rPr lang="en-US" sz="2400" b="0" i="1" smtClean="0">
                          <a:latin typeface="Cambria Math" charset="0"/>
                        </a:rPr>
                        <m:t>∗</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𝑝𝑜𝑠𝑖𝑡𝑖𝑣𝑒</m:t>
                          </m:r>
                        </m:e>
                        <m:e>
                          <m:r>
                            <a:rPr lang="en-US" sz="2400" b="0" i="1" smtClean="0">
                              <a:latin typeface="Cambria Math" charset="0"/>
                            </a:rPr>
                            <m:t>𝑑𝑖𝑠𝑒𝑎𝑠𝑒</m:t>
                          </m:r>
                        </m:e>
                      </m:d>
                      <m:r>
                        <a:rPr lang="en-US" sz="2400" b="0" i="1" smtClean="0">
                          <a:latin typeface="Cambria Math" charset="0"/>
                        </a:rPr>
                        <m:t>+</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𝑛𝑜</m:t>
                          </m:r>
                          <m:r>
                            <a:rPr lang="en-US" sz="2400" b="0" i="1" smtClean="0">
                              <a:latin typeface="Cambria Math" charset="0"/>
                            </a:rPr>
                            <m:t> </m:t>
                          </m:r>
                          <m:r>
                            <a:rPr lang="en-US" sz="2400" b="0" i="1" smtClean="0">
                              <a:latin typeface="Cambria Math" charset="0"/>
                            </a:rPr>
                            <m:t>𝑑𝑖𝑠𝑒𝑎𝑠𝑒</m:t>
                          </m:r>
                        </m:e>
                      </m:d>
                      <m:r>
                        <a:rPr lang="en-US" sz="2400" b="0" i="1" smtClean="0">
                          <a:latin typeface="Cambria Math" charset="0"/>
                        </a:rPr>
                        <m:t>∗(</m:t>
                      </m:r>
                      <m:r>
                        <a:rPr lang="en-US" sz="2400" b="0" i="1" smtClean="0">
                          <a:latin typeface="Cambria Math" charset="0"/>
                        </a:rPr>
                        <m:t>𝑝𝑜𝑠𝑖𝑡𝑖𝑣𝑒</m:t>
                      </m:r>
                      <m:r>
                        <a:rPr lang="en-US" sz="2400" b="0" i="1" smtClean="0">
                          <a:latin typeface="Cambria Math" charset="0"/>
                        </a:rPr>
                        <m:t>|</m:t>
                      </m:r>
                      <m:r>
                        <a:rPr lang="en-US" sz="2400" b="0" i="1" smtClean="0">
                          <a:latin typeface="Cambria Math" charset="0"/>
                        </a:rPr>
                        <m:t>𝑛𝑜</m:t>
                      </m:r>
                      <m:r>
                        <a:rPr lang="en-US" sz="2400" b="0" i="1" smtClean="0">
                          <a:latin typeface="Cambria Math" charset="0"/>
                        </a:rPr>
                        <m:t> </m:t>
                      </m:r>
                      <m:r>
                        <a:rPr lang="en-US" sz="2400" b="0" i="1" smtClean="0">
                          <a:latin typeface="Cambria Math" charset="0"/>
                        </a:rPr>
                        <m:t>𝑑𝑖𝑠𝑒𝑎𝑠𝑒</m:t>
                      </m:r>
                      <m:r>
                        <a:rPr lang="en-US" sz="2400" b="0" i="1" smtClean="0">
                          <a:latin typeface="Cambria Math" charset="0"/>
                        </a:rPr>
                        <m:t>)</m:t>
                      </m:r>
                    </m:oMath>
                  </m:oMathPara>
                </a14:m>
                <a:endParaRPr lang="en-US" sz="2400" b="0" dirty="0" smtClean="0"/>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3623401"/>
                <a:ext cx="12526219" cy="738664"/>
              </a:xfrm>
              <a:prstGeom prst="rect">
                <a:avLst/>
              </a:prstGeom>
              <a:blipFill rotWithShape="0">
                <a:blip r:embed="rId4"/>
                <a:stretch>
                  <a:fillRect t="-63934" b="-434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65711" y="4491785"/>
                <a:ext cx="125262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𝑃𝑟𝑖𝑜𝑟</m:t>
                      </m:r>
                      <m:r>
                        <a:rPr lang="en-US" sz="2400" b="0" i="1" smtClean="0">
                          <a:latin typeface="Cambria Math" charset="0"/>
                        </a:rPr>
                        <m:t> </m:t>
                      </m:r>
                      <m:r>
                        <a:rPr lang="en-US" sz="2400" b="0" i="1" smtClean="0">
                          <a:latin typeface="Cambria Math" charset="0"/>
                        </a:rPr>
                        <m:t>𝑃𝑟𝑜𝑏𝑎𝑏𝑖𝑙𝑖𝑡𝑦</m:t>
                      </m:r>
                      <m:r>
                        <a:rPr lang="en-US" sz="2400" b="0" i="1" smtClean="0">
                          <a:latin typeface="Cambria Math" charset="0"/>
                        </a:rPr>
                        <m:t> </m:t>
                      </m:r>
                      <m:r>
                        <a:rPr lang="en-US" sz="2400" b="0" i="1" smtClean="0">
                          <a:latin typeface="Cambria Math" charset="0"/>
                        </a:rPr>
                        <m:t>𝑜𝑓</m:t>
                      </m:r>
                      <m:r>
                        <a:rPr lang="en-US" sz="2400" b="0" i="1" smtClean="0">
                          <a:latin typeface="Cambria Math" charset="0"/>
                        </a:rPr>
                        <m:t> </m:t>
                      </m:r>
                      <m:r>
                        <a:rPr lang="en-US" sz="2400" b="0" i="1" smtClean="0">
                          <a:latin typeface="Cambria Math" charset="0"/>
                        </a:rPr>
                        <m:t>h𝑎𝑣𝑖𝑛𝑔</m:t>
                      </m:r>
                      <m:r>
                        <a:rPr lang="en-US" sz="2400" b="0" i="1" smtClean="0">
                          <a:latin typeface="Cambria Math" charset="0"/>
                        </a:rPr>
                        <m:t> </m:t>
                      </m:r>
                      <m:r>
                        <a:rPr lang="en-US" sz="2400" b="0" i="1" smtClean="0">
                          <a:latin typeface="Cambria Math" charset="0"/>
                        </a:rPr>
                        <m:t>𝑡h𝑒</m:t>
                      </m:r>
                      <m:r>
                        <a:rPr lang="en-US" sz="2400" b="0" i="1" smtClean="0">
                          <a:latin typeface="Cambria Math" charset="0"/>
                        </a:rPr>
                        <m:t> </m:t>
                      </m:r>
                      <m:r>
                        <a:rPr lang="en-US" sz="2400" b="0" i="1" smtClean="0">
                          <a:latin typeface="Cambria Math" charset="0"/>
                        </a:rPr>
                        <m:t>𝑑𝑖𝑠𝑒𝑎𝑠𝑒</m:t>
                      </m:r>
                      <m:r>
                        <a:rPr lang="en-US" sz="2400" b="0" i="1" smtClean="0">
                          <a:latin typeface="Cambria Math" charset="0"/>
                        </a:rPr>
                        <m:t>= </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e>
                      </m:d>
                      <m:r>
                        <a:rPr lang="en-US" sz="2400" b="0" i="1" smtClean="0">
                          <a:latin typeface="Cambria Math" charset="0"/>
                        </a:rPr>
                        <m:t>=</m:t>
                      </m:r>
                      <m:r>
                        <a:rPr lang="en-US" sz="2400" b="1" i="1" smtClean="0">
                          <a:latin typeface="Cambria Math" charset="0"/>
                        </a:rPr>
                        <m:t>𝟎</m:t>
                      </m:r>
                      <m:r>
                        <a:rPr lang="en-US" sz="2400" b="1" i="1" smtClean="0">
                          <a:latin typeface="Cambria Math" charset="0"/>
                        </a:rPr>
                        <m:t>.</m:t>
                      </m:r>
                      <m:r>
                        <a:rPr lang="en-US" sz="2400" b="1" i="1" smtClean="0">
                          <a:latin typeface="Cambria Math" charset="0"/>
                        </a:rPr>
                        <m:t>𝟎𝟗</m:t>
                      </m:r>
                    </m:oMath>
                  </m:oMathPara>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1665711" y="4491785"/>
                <a:ext cx="12526219" cy="461665"/>
              </a:xfrm>
              <a:prstGeom prst="rect">
                <a:avLst/>
              </a:prstGeom>
              <a:blipFill rotWithShape="0">
                <a:blip r:embed="rId5"/>
                <a:stretch>
                  <a:fillRect t="-103947" b="-1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078712" y="4971423"/>
                <a:ext cx="125262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𝑝𝑜𝑠𝑖𝑡𝑖𝑣𝑒</m:t>
                          </m:r>
                          <m:r>
                            <a:rPr lang="en-US" sz="2400" b="0" i="1" smtClean="0">
                              <a:latin typeface="Cambria Math" charset="0"/>
                            </a:rPr>
                            <m:t>|</m:t>
                          </m:r>
                          <m:r>
                            <a:rPr lang="en-US" sz="2400" b="0" i="1" smtClean="0">
                              <a:latin typeface="Cambria Math" charset="0"/>
                            </a:rPr>
                            <m:t>𝑑𝑖𝑠𝑒𝑎𝑠𝑒</m:t>
                          </m:r>
                        </m:e>
                      </m:d>
                      <m:r>
                        <a:rPr lang="en-US" sz="2400" b="0" i="1" smtClean="0">
                          <a:latin typeface="Cambria Math" charset="0"/>
                        </a:rPr>
                        <m:t>=0.99</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078712" y="4971423"/>
                <a:ext cx="12526219" cy="461665"/>
              </a:xfrm>
              <a:prstGeom prst="rect">
                <a:avLst/>
              </a:prstGeom>
              <a:blipFill rotWithShape="0">
                <a:blip r:embed="rId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302003" y="4062526"/>
                <a:ext cx="13883111"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𝑝𝑜𝑠𝑖𝑡𝑖𝑣𝑒</m:t>
                          </m:r>
                        </m:e>
                      </m:d>
                      <m:r>
                        <a:rPr lang="en-US" sz="2400" b="0" i="1" smtClean="0">
                          <a:latin typeface="Cambria Math" charset="0"/>
                        </a:rPr>
                        <m:t>=</m:t>
                      </m:r>
                      <m:r>
                        <a:rPr lang="en-US" sz="2400" b="1" i="1" smtClean="0">
                          <a:latin typeface="Cambria Math" charset="0"/>
                        </a:rPr>
                        <m:t>𝟎</m:t>
                      </m:r>
                      <m:r>
                        <a:rPr lang="en-US" sz="2400" b="1" i="1" smtClean="0">
                          <a:latin typeface="Cambria Math" charset="0"/>
                        </a:rPr>
                        <m:t>.</m:t>
                      </m:r>
                      <m:r>
                        <a:rPr lang="en-US" sz="2400" b="1" i="1" smtClean="0">
                          <a:latin typeface="Cambria Math" charset="0"/>
                        </a:rPr>
                        <m:t>𝟎𝟗</m:t>
                      </m:r>
                      <m:r>
                        <a:rPr lang="en-US" sz="2400" b="0" i="1" smtClean="0">
                          <a:latin typeface="Cambria Math" charset="0"/>
                        </a:rPr>
                        <m:t>∗0.99+</m:t>
                      </m:r>
                      <m:r>
                        <a:rPr lang="en-US" sz="2400" b="1" i="1" smtClean="0">
                          <a:latin typeface="Cambria Math" charset="0"/>
                        </a:rPr>
                        <m:t>𝟎</m:t>
                      </m:r>
                      <m:r>
                        <a:rPr lang="en-US" sz="2400" b="1" i="1" smtClean="0">
                          <a:latin typeface="Cambria Math" charset="0"/>
                        </a:rPr>
                        <m:t>.</m:t>
                      </m:r>
                      <m:r>
                        <a:rPr lang="en-US" sz="2400" b="1" i="1" smtClean="0">
                          <a:latin typeface="Cambria Math" charset="0"/>
                        </a:rPr>
                        <m:t>𝟗𝟏</m:t>
                      </m:r>
                      <m:r>
                        <a:rPr lang="en-US" sz="2400" b="0" i="1" smtClean="0">
                          <a:latin typeface="Cambria Math" charset="0"/>
                        </a:rPr>
                        <m:t>∗.01=0.0.0982</m:t>
                      </m:r>
                    </m:oMath>
                  </m:oMathPara>
                </a14:m>
                <a:endParaRPr lang="en-US" sz="2400" b="0" dirty="0" smtClean="0"/>
              </a:p>
              <a:p>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302003" y="4062526"/>
                <a:ext cx="13883111" cy="73866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19912" y="5985511"/>
                <a:ext cx="125262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𝑑𝑖𝑠𝑒𝑎𝑠𝑒</m:t>
                          </m:r>
                          <m:r>
                            <a:rPr lang="en-US" sz="2400" b="0" i="1" smtClean="0">
                              <a:latin typeface="Cambria Math" charset="0"/>
                            </a:rPr>
                            <m:t>|</m:t>
                          </m:r>
                          <m:r>
                            <a:rPr lang="en-US" sz="2400" b="0" i="1" smtClean="0">
                              <a:latin typeface="Cambria Math" charset="0"/>
                            </a:rPr>
                            <m:t>𝑝𝑜𝑠𝑖𝑡𝑖𝑣𝑒</m:t>
                          </m:r>
                        </m:e>
                      </m:d>
                      <m:r>
                        <a:rPr lang="en-US" sz="2400" b="0" i="1" smtClean="0">
                          <a:latin typeface="Cambria Math" charset="0"/>
                        </a:rPr>
                        <m:t>=0.907 </m:t>
                      </m:r>
                      <m:r>
                        <a:rPr lang="en-US" sz="2400" b="0" i="1" smtClean="0">
                          <a:latin typeface="Cambria Math" charset="0"/>
                        </a:rPr>
                        <m:t>𝑜𝑟</m:t>
                      </m:r>
                      <m:r>
                        <a:rPr lang="en-US" sz="2400" b="0" i="1" smtClean="0">
                          <a:latin typeface="Cambria Math" charset="0"/>
                        </a:rPr>
                        <m:t> 91%</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519912" y="5985511"/>
                <a:ext cx="12526219" cy="461665"/>
              </a:xfrm>
              <a:prstGeom prst="rect">
                <a:avLst/>
              </a:prstGeom>
              <a:blipFill rotWithShape="0">
                <a:blip r:embed="rId8"/>
                <a:stretch>
                  <a:fillRect t="-103947" b="-130263"/>
                </a:stretch>
              </a:blipFill>
            </p:spPr>
            <p:txBody>
              <a:bodyPr/>
              <a:lstStyle/>
              <a:p>
                <a:r>
                  <a:rPr lang="en-US">
                    <a:noFill/>
                  </a:rPr>
                  <a:t> </a:t>
                </a:r>
              </a:p>
            </p:txBody>
          </p:sp>
        </mc:Fallback>
      </mc:AlternateContent>
    </p:spTree>
    <p:extLst>
      <p:ext uri="{BB962C8B-B14F-4D97-AF65-F5344CB8AC3E}">
        <p14:creationId xmlns:p14="http://schemas.microsoft.com/office/powerpoint/2010/main" val="103584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567" y="1719787"/>
            <a:ext cx="11257005" cy="2036666"/>
          </a:xfrm>
        </p:spPr>
        <p:txBody>
          <a:bodyPr/>
          <a:lstStyle/>
          <a:p>
            <a:r>
              <a:rPr lang="en-US" b="1" dirty="0" smtClean="0">
                <a:latin typeface="+mn-lt"/>
              </a:rPr>
              <a:t>Part 3: Bayesian Inference</a:t>
            </a:r>
            <a:endParaRPr lang="en-US" b="1" dirty="0">
              <a:latin typeface="+mn-lt"/>
            </a:endParaRPr>
          </a:p>
        </p:txBody>
      </p:sp>
      <p:sp>
        <p:nvSpPr>
          <p:cNvPr id="3" name="Subtitle 2"/>
          <p:cNvSpPr>
            <a:spLocks noGrp="1"/>
          </p:cNvSpPr>
          <p:nvPr>
            <p:ph type="subTitle" idx="1"/>
          </p:nvPr>
        </p:nvSpPr>
        <p:spPr>
          <a:xfrm>
            <a:off x="1561069" y="3963407"/>
            <a:ext cx="9144000" cy="917511"/>
          </a:xfrm>
        </p:spPr>
        <p:txBody>
          <a:bodyPr>
            <a:normAutofit/>
          </a:bodyPr>
          <a:lstStyle/>
          <a:p>
            <a:r>
              <a:rPr lang="en-US" dirty="0" smtClean="0"/>
              <a:t>Introduction to Bayesian Analysis</a:t>
            </a:r>
            <a:endParaRPr lang="en-US" i="1" dirty="0">
              <a:solidFill>
                <a:schemeClr val="bg1">
                  <a:lumMod val="50000"/>
                </a:schemeClr>
              </a:solidFill>
            </a:endParaRPr>
          </a:p>
        </p:txBody>
      </p:sp>
    </p:spTree>
    <p:extLst>
      <p:ext uri="{BB962C8B-B14F-4D97-AF65-F5344CB8AC3E}">
        <p14:creationId xmlns:p14="http://schemas.microsoft.com/office/powerpoint/2010/main" val="1720566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p:cNvSpPr>
          <p:nvPr/>
        </p:nvSpPr>
        <p:spPr bwMode="auto">
          <a:xfrm>
            <a:off x="0" y="0"/>
            <a:ext cx="12192000" cy="6858000"/>
          </a:xfrm>
          <a:prstGeom prst="rect">
            <a:avLst/>
          </a:prstGeom>
          <a:solidFill>
            <a:srgbClr val="3C3C3C"/>
          </a:solidFill>
          <a:ln>
            <a:noFill/>
          </a:ln>
        </p:spPr>
        <p:txBody>
          <a:bodyPr lIns="0" tIns="0" rIns="0" bIns="0"/>
          <a:lstStyle>
            <a:lvl1pPr>
              <a:defRPr sz="4200">
                <a:solidFill>
                  <a:srgbClr val="000000"/>
                </a:solidFill>
                <a:latin typeface="Gill Sans" charset="0"/>
                <a:ea typeface="Heiti SC Medium" charset="-122"/>
                <a:cs typeface="Heiti SC Medium" charset="-122"/>
                <a:sym typeface="Gill Sans" charset="0"/>
              </a:defRPr>
            </a:lvl1pPr>
            <a:lvl2pPr marL="742950" indent="-285750">
              <a:defRPr sz="4200">
                <a:solidFill>
                  <a:srgbClr val="000000"/>
                </a:solidFill>
                <a:latin typeface="Gill Sans" charset="0"/>
                <a:ea typeface="Heiti SC Medium" charset="-122"/>
                <a:cs typeface="Heiti SC Medium" charset="-122"/>
                <a:sym typeface="Gill Sans" charset="0"/>
              </a:defRPr>
            </a:lvl2pPr>
            <a:lvl3pPr marL="1143000" indent="-228600">
              <a:defRPr sz="4200">
                <a:solidFill>
                  <a:srgbClr val="000000"/>
                </a:solidFill>
                <a:latin typeface="Gill Sans" charset="0"/>
                <a:ea typeface="Heiti SC Medium" charset="-122"/>
                <a:cs typeface="Heiti SC Medium" charset="-122"/>
                <a:sym typeface="Gill Sans" charset="0"/>
              </a:defRPr>
            </a:lvl3pPr>
            <a:lvl4pPr marL="1600200" indent="-228600">
              <a:defRPr sz="4200">
                <a:solidFill>
                  <a:srgbClr val="000000"/>
                </a:solidFill>
                <a:latin typeface="Gill Sans" charset="0"/>
                <a:ea typeface="Heiti SC Medium" charset="-122"/>
                <a:cs typeface="Heiti SC Medium" charset="-122"/>
                <a:sym typeface="Gill Sans" charset="0"/>
              </a:defRPr>
            </a:lvl4pPr>
            <a:lvl5pPr marL="2057400" indent="-228600">
              <a:defRPr sz="4200">
                <a:solidFill>
                  <a:srgbClr val="000000"/>
                </a:solidFill>
                <a:latin typeface="Gill Sans" charset="0"/>
                <a:ea typeface="Heiti SC Medium" charset="-122"/>
                <a:cs typeface="Heiti SC Medium" charset="-122"/>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Heiti SC Medium" charset="-122"/>
                <a:cs typeface="Heiti SC Medium" charset="-122"/>
                <a:sym typeface="Gill Sans" charset="0"/>
              </a:defRPr>
            </a:lvl9pPr>
          </a:lstStyle>
          <a:p>
            <a:pPr algn="ctr" eaLnBrk="1" hangingPunct="1"/>
            <a:endParaRPr lang="en-AU" altLang="en-US" sz="2953">
              <a:ea typeface="Heiti SC Light" charset="-122"/>
              <a:cs typeface="Heiti SC Light" charset="-122"/>
            </a:endParaRPr>
          </a:p>
        </p:txBody>
      </p:sp>
      <p:sp>
        <p:nvSpPr>
          <p:cNvPr id="52227" name="Rectangle 1"/>
          <p:cNvSpPr>
            <a:spLocks/>
          </p:cNvSpPr>
          <p:nvPr/>
        </p:nvSpPr>
        <p:spPr bwMode="auto">
          <a:xfrm>
            <a:off x="8475762" y="-13394"/>
            <a:ext cx="2732484" cy="36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1pPr>
            <a:lvl2pPr marL="1282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2pPr>
            <a:lvl3pPr marL="1727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3pPr>
            <a:lvl4pPr marL="2171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4pPr>
            <a:lvl5pPr marL="2616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5pPr>
            <a:lvl6pPr marL="30734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6pPr>
            <a:lvl7pPr marL="35306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7pPr>
            <a:lvl8pPr marL="39878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8pPr>
            <a:lvl9pPr marL="44450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9pPr>
          </a:lstStyle>
          <a:p>
            <a:pPr algn="ctr" eaLnBrk="1" hangingPunct="1">
              <a:lnSpc>
                <a:spcPct val="180000"/>
              </a:lnSpc>
              <a:spcBef>
                <a:spcPct val="0"/>
              </a:spcBef>
              <a:buSzTx/>
              <a:buFontTx/>
              <a:buNone/>
            </a:pPr>
            <a:r>
              <a:rPr lang="en-US" altLang="en-US" sz="1406" b="1">
                <a:solidFill>
                  <a:srgbClr val="6A6F88"/>
                </a:solidFill>
                <a:latin typeface="Avenir Heavy" charset="0"/>
                <a:ea typeface="Avenir Heavy" charset="0"/>
                <a:cs typeface="Avenir Heavy" charset="0"/>
                <a:sym typeface="Avenir Heavy" charset="0"/>
              </a:rPr>
              <a:t>BACKGROUND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1884" y="2502545"/>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51884" y="2502545"/>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1884" y="2502545"/>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51884" y="2502545"/>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51884" y="2502545"/>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951884" y="2502545"/>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951884" y="2502545"/>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951884" y="2502545"/>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951884" y="2502545"/>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951884" y="2500313"/>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951884" y="2500313"/>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951884" y="2496964"/>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951884" y="2498080"/>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951884" y="2498080"/>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951884" y="2498080"/>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4951884" y="2500313"/>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951884" y="2500313"/>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a:off x="4052218" y="1859607"/>
            <a:ext cx="4393406" cy="3000375"/>
          </a:xfrm>
          <a:prstGeom prst="rect">
            <a:avLst/>
          </a:prstGeom>
          <a:solidFill>
            <a:srgbClr val="3C3C3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266"/>
          </a:p>
        </p:txBody>
      </p:sp>
      <p:pic>
        <p:nvPicPr>
          <p:cNvPr id="25" name="Picture 2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 descr="C:\Users\Briana\Downloads\skew95R.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820171" y="243668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a:xfrm>
            <a:off x="4480843" y="2181076"/>
            <a:ext cx="3536156" cy="2678906"/>
          </a:xfrm>
          <a:prstGeom prst="rect">
            <a:avLst/>
          </a:prstGeom>
          <a:solidFill>
            <a:srgbClr val="3C3C3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266"/>
          </a:p>
        </p:txBody>
      </p:sp>
      <p:sp>
        <p:nvSpPr>
          <p:cNvPr id="52264" name="Rectangle 3"/>
          <p:cNvSpPr>
            <a:spLocks/>
          </p:cNvSpPr>
          <p:nvPr/>
        </p:nvSpPr>
        <p:spPr bwMode="auto">
          <a:xfrm>
            <a:off x="8775686" y="6640320"/>
            <a:ext cx="1829027" cy="1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1pPr>
            <a:lvl2pPr marL="1282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2pPr>
            <a:lvl3pPr marL="1727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3pPr>
            <a:lvl4pPr marL="2171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4pPr>
            <a:lvl5pPr marL="2616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5pPr>
            <a:lvl6pPr marL="30734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6pPr>
            <a:lvl7pPr marL="35306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7pPr>
            <a:lvl8pPr marL="39878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8pPr>
            <a:lvl9pPr marL="44450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9pPr>
          </a:lstStyle>
          <a:p>
            <a:pPr algn="ctr" eaLnBrk="1" hangingPunct="1">
              <a:spcBef>
                <a:spcPct val="0"/>
              </a:spcBef>
              <a:buSzTx/>
              <a:buFontTx/>
              <a:buNone/>
            </a:pPr>
            <a:r>
              <a:rPr lang="en-US" altLang="en-US" sz="914">
                <a:latin typeface="Avenir Medium" charset="0"/>
                <a:ea typeface="Avenir Medium" charset="0"/>
                <a:cs typeface="Avenir Medium" charset="0"/>
                <a:sym typeface="Avenir Medium" charset="0"/>
              </a:rPr>
              <a:t>Most, Chun, Zald &amp; Widders, 2005</a:t>
            </a:r>
          </a:p>
        </p:txBody>
      </p:sp>
      <p:sp>
        <p:nvSpPr>
          <p:cNvPr id="52265" name="Rectangle 1"/>
          <p:cNvSpPr>
            <a:spLocks/>
          </p:cNvSpPr>
          <p:nvPr/>
        </p:nvSpPr>
        <p:spPr bwMode="auto">
          <a:xfrm>
            <a:off x="1642319" y="6445002"/>
            <a:ext cx="2985865" cy="37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1pPr>
            <a:lvl2pPr marL="1282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2pPr>
            <a:lvl3pPr marL="1727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3pPr>
            <a:lvl4pPr marL="21717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4pPr>
            <a:lvl5pPr marL="2616200" indent="-571500">
              <a:spcBef>
                <a:spcPts val="2400"/>
              </a:spcBef>
              <a:buSzPct val="171000"/>
              <a:buFont typeface="Gill Sans" charset="0"/>
              <a:buChar char="•"/>
              <a:defRPr sz="4200">
                <a:solidFill>
                  <a:schemeClr val="tx1"/>
                </a:solidFill>
                <a:latin typeface="Gill Sans" charset="0"/>
                <a:ea typeface="Heiti SC Light" charset="-122"/>
                <a:cs typeface="Heiti SC Light" charset="-122"/>
                <a:sym typeface="Gill Sans" charset="0"/>
              </a:defRPr>
            </a:lvl5pPr>
            <a:lvl6pPr marL="30734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6pPr>
            <a:lvl7pPr marL="35306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7pPr>
            <a:lvl8pPr marL="39878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8pPr>
            <a:lvl9pPr marL="4445000" indent="-571500" eaLnBrk="0" fontAlgn="base" hangingPunct="0">
              <a:spcBef>
                <a:spcPts val="2400"/>
              </a:spcBef>
              <a:spcAft>
                <a:spcPct val="0"/>
              </a:spcAft>
              <a:buSzPct val="171000"/>
              <a:buFont typeface="Gill Sans" charset="0"/>
              <a:buChar char="•"/>
              <a:defRPr sz="4200">
                <a:solidFill>
                  <a:schemeClr val="tx1"/>
                </a:solidFill>
                <a:latin typeface="Gill Sans" charset="0"/>
                <a:ea typeface="Heiti SC Light" charset="-122"/>
                <a:cs typeface="Heiti SC Light" charset="-122"/>
                <a:sym typeface="Gill Sans" charset="0"/>
              </a:defRPr>
            </a:lvl9pPr>
          </a:lstStyle>
          <a:p>
            <a:pPr eaLnBrk="1" hangingPunct="1">
              <a:lnSpc>
                <a:spcPct val="180000"/>
              </a:lnSpc>
              <a:spcBef>
                <a:spcPct val="0"/>
              </a:spcBef>
              <a:buSzTx/>
              <a:buFontTx/>
              <a:buNone/>
            </a:pPr>
            <a:r>
              <a:rPr lang="en-US" altLang="en-US" sz="1406" b="1">
                <a:solidFill>
                  <a:srgbClr val="6A6F88"/>
                </a:solidFill>
                <a:latin typeface="Avenir Heavy" charset="0"/>
                <a:ea typeface="Avenir Heavy" charset="0"/>
                <a:cs typeface="Avenir Heavy" charset="0"/>
                <a:sym typeface="Avenir Heavy" charset="0"/>
              </a:rPr>
              <a:t>EMOTION-INDUCED BLINDNESS</a:t>
            </a:r>
          </a:p>
        </p:txBody>
      </p:sp>
    </p:spTree>
    <p:extLst>
      <p:ext uri="{BB962C8B-B14F-4D97-AF65-F5344CB8AC3E}">
        <p14:creationId xmlns:p14="http://schemas.microsoft.com/office/powerpoint/2010/main" val="741727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99"/>
                                          </p:stCondLst>
                                        </p:cTn>
                                        <p:tgtEl>
                                          <p:spTgt spid="7"/>
                                        </p:tgtEl>
                                        <p:attrNameLst>
                                          <p:attrName>style.visibility</p:attrName>
                                        </p:attrNameLst>
                                      </p:cBhvr>
                                      <p:to>
                                        <p:strVal val="visible"/>
                                      </p:to>
                                    </p:set>
                                  </p:childTnLst>
                                </p:cTn>
                              </p:par>
                            </p:childTnLst>
                          </p:cTn>
                        </p:par>
                        <p:par>
                          <p:cTn id="7" fill="hold" nodeType="afterGroup">
                            <p:stCondLst>
                              <p:cond delay="100"/>
                            </p:stCondLst>
                            <p:childTnLst>
                              <p:par>
                                <p:cTn id="8" presetID="1" presetClass="entr" presetSubtype="0" fill="hold" nodeType="afterEffect">
                                  <p:stCondLst>
                                    <p:cond delay="0"/>
                                  </p:stCondLst>
                                  <p:childTnLst>
                                    <p:set>
                                      <p:cBhvr>
                                        <p:cTn id="9" dur="1" fill="hold">
                                          <p:stCondLst>
                                            <p:cond delay="99"/>
                                          </p:stCondLst>
                                        </p:cTn>
                                        <p:tgtEl>
                                          <p:spTgt spid="8"/>
                                        </p:tgtEl>
                                        <p:attrNameLst>
                                          <p:attrName>style.visibility</p:attrName>
                                        </p:attrNameLst>
                                      </p:cBhvr>
                                      <p:to>
                                        <p:strVal val="visible"/>
                                      </p:to>
                                    </p:set>
                                  </p:childTnLst>
                                </p:cTn>
                              </p:par>
                            </p:childTnLst>
                          </p:cTn>
                        </p:par>
                        <p:par>
                          <p:cTn id="10" fill="hold" nodeType="afterGroup">
                            <p:stCondLst>
                              <p:cond delay="200"/>
                            </p:stCondLst>
                            <p:childTnLst>
                              <p:par>
                                <p:cTn id="11" presetID="1" presetClass="entr" presetSubtype="0" fill="hold" nodeType="afterEffect">
                                  <p:stCondLst>
                                    <p:cond delay="0"/>
                                  </p:stCondLst>
                                  <p:childTnLst>
                                    <p:set>
                                      <p:cBhvr>
                                        <p:cTn id="12" dur="1" fill="hold">
                                          <p:stCondLst>
                                            <p:cond delay="99"/>
                                          </p:stCondLst>
                                        </p:cTn>
                                        <p:tgtEl>
                                          <p:spTgt spid="9"/>
                                        </p:tgtEl>
                                        <p:attrNameLst>
                                          <p:attrName>style.visibility</p:attrName>
                                        </p:attrNameLst>
                                      </p:cBhvr>
                                      <p:to>
                                        <p:strVal val="visible"/>
                                      </p:to>
                                    </p:set>
                                  </p:childTnLst>
                                </p:cTn>
                              </p:par>
                            </p:childTnLst>
                          </p:cTn>
                        </p:par>
                        <p:par>
                          <p:cTn id="13" fill="hold" nodeType="afterGroup">
                            <p:stCondLst>
                              <p:cond delay="300"/>
                            </p:stCondLst>
                            <p:childTnLst>
                              <p:par>
                                <p:cTn id="14" presetID="1" presetClass="entr" presetSubtype="0" fill="hold" nodeType="afterEffect">
                                  <p:stCondLst>
                                    <p:cond delay="0"/>
                                  </p:stCondLst>
                                  <p:childTnLst>
                                    <p:set>
                                      <p:cBhvr>
                                        <p:cTn id="15" dur="1" fill="hold">
                                          <p:stCondLst>
                                            <p:cond delay="99"/>
                                          </p:stCondLst>
                                        </p:cTn>
                                        <p:tgtEl>
                                          <p:spTgt spid="10"/>
                                        </p:tgtEl>
                                        <p:attrNameLst>
                                          <p:attrName>style.visibility</p:attrName>
                                        </p:attrNameLst>
                                      </p:cBhvr>
                                      <p:to>
                                        <p:strVal val="visible"/>
                                      </p:to>
                                    </p:set>
                                  </p:childTnLst>
                                </p:cTn>
                              </p:par>
                            </p:childTnLst>
                          </p:cTn>
                        </p:par>
                        <p:par>
                          <p:cTn id="16" fill="hold" nodeType="afterGroup">
                            <p:stCondLst>
                              <p:cond delay="400"/>
                            </p:stCondLst>
                            <p:childTnLst>
                              <p:par>
                                <p:cTn id="17" presetID="1" presetClass="entr" presetSubtype="0" fill="hold" nodeType="afterEffect">
                                  <p:stCondLst>
                                    <p:cond delay="0"/>
                                  </p:stCondLst>
                                  <p:childTnLst>
                                    <p:set>
                                      <p:cBhvr>
                                        <p:cTn id="18" dur="1" fill="hold">
                                          <p:stCondLst>
                                            <p:cond delay="99"/>
                                          </p:stCondLst>
                                        </p:cTn>
                                        <p:tgtEl>
                                          <p:spTgt spid="11"/>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99"/>
                                          </p:stCondLst>
                                        </p:cTn>
                                        <p:tgtEl>
                                          <p:spTgt spid="12"/>
                                        </p:tgtEl>
                                        <p:attrNameLst>
                                          <p:attrName>style.visibility</p:attrName>
                                        </p:attrNameLst>
                                      </p:cBhvr>
                                      <p:to>
                                        <p:strVal val="visible"/>
                                      </p:to>
                                    </p:set>
                                  </p:childTnLst>
                                </p:cTn>
                              </p:par>
                            </p:childTnLst>
                          </p:cTn>
                        </p:par>
                        <p:par>
                          <p:cTn id="22" fill="hold" nodeType="afterGroup">
                            <p:stCondLst>
                              <p:cond delay="600"/>
                            </p:stCondLst>
                            <p:childTnLst>
                              <p:par>
                                <p:cTn id="23" presetID="1" presetClass="entr" presetSubtype="0" fill="hold" nodeType="afterEffect">
                                  <p:stCondLst>
                                    <p:cond delay="0"/>
                                  </p:stCondLst>
                                  <p:childTnLst>
                                    <p:set>
                                      <p:cBhvr>
                                        <p:cTn id="24" dur="1" fill="hold">
                                          <p:stCondLst>
                                            <p:cond delay="99"/>
                                          </p:stCondLst>
                                        </p:cTn>
                                        <p:tgtEl>
                                          <p:spTgt spid="13"/>
                                        </p:tgtEl>
                                        <p:attrNameLst>
                                          <p:attrName>style.visibility</p:attrName>
                                        </p:attrNameLst>
                                      </p:cBhvr>
                                      <p:to>
                                        <p:strVal val="visible"/>
                                      </p:to>
                                    </p:set>
                                  </p:childTnLst>
                                </p:cTn>
                              </p:par>
                            </p:childTnLst>
                          </p:cTn>
                        </p:par>
                        <p:par>
                          <p:cTn id="25" fill="hold" nodeType="afterGroup">
                            <p:stCondLst>
                              <p:cond delay="700"/>
                            </p:stCondLst>
                            <p:childTnLst>
                              <p:par>
                                <p:cTn id="26" presetID="1" presetClass="entr" presetSubtype="0" fill="hold" nodeType="afterEffect">
                                  <p:stCondLst>
                                    <p:cond delay="0"/>
                                  </p:stCondLst>
                                  <p:childTnLst>
                                    <p:set>
                                      <p:cBhvr>
                                        <p:cTn id="27" dur="1" fill="hold">
                                          <p:stCondLst>
                                            <p:cond delay="99"/>
                                          </p:stCondLst>
                                        </p:cTn>
                                        <p:tgtEl>
                                          <p:spTgt spid="14"/>
                                        </p:tgtEl>
                                        <p:attrNameLst>
                                          <p:attrName>style.visibility</p:attrName>
                                        </p:attrNameLst>
                                      </p:cBhvr>
                                      <p:to>
                                        <p:strVal val="visible"/>
                                      </p:to>
                                    </p:set>
                                  </p:childTnLst>
                                </p:cTn>
                              </p:par>
                            </p:childTnLst>
                          </p:cTn>
                        </p:par>
                        <p:par>
                          <p:cTn id="28" fill="hold" nodeType="afterGroup">
                            <p:stCondLst>
                              <p:cond delay="800"/>
                            </p:stCondLst>
                            <p:childTnLst>
                              <p:par>
                                <p:cTn id="29" presetID="1" presetClass="entr" presetSubtype="0" fill="hold" nodeType="afterEffect">
                                  <p:stCondLst>
                                    <p:cond delay="0"/>
                                  </p:stCondLst>
                                  <p:childTnLst>
                                    <p:set>
                                      <p:cBhvr>
                                        <p:cTn id="30" dur="1" fill="hold">
                                          <p:stCondLst>
                                            <p:cond delay="99"/>
                                          </p:stCondLst>
                                        </p:cTn>
                                        <p:tgtEl>
                                          <p:spTgt spid="15"/>
                                        </p:tgtEl>
                                        <p:attrNameLst>
                                          <p:attrName>style.visibility</p:attrName>
                                        </p:attrNameLst>
                                      </p:cBhvr>
                                      <p:to>
                                        <p:strVal val="visible"/>
                                      </p:to>
                                    </p:set>
                                  </p:childTnLst>
                                </p:cTn>
                              </p:par>
                            </p:childTnLst>
                          </p:cTn>
                        </p:par>
                        <p:par>
                          <p:cTn id="31" fill="hold" nodeType="afterGroup">
                            <p:stCondLst>
                              <p:cond delay="900"/>
                            </p:stCondLst>
                            <p:childTnLst>
                              <p:par>
                                <p:cTn id="32" presetID="1" presetClass="entr" presetSubtype="0" fill="hold" nodeType="afterEffect">
                                  <p:stCondLst>
                                    <p:cond delay="0"/>
                                  </p:stCondLst>
                                  <p:childTnLst>
                                    <p:set>
                                      <p:cBhvr>
                                        <p:cTn id="33" dur="1" fill="hold">
                                          <p:stCondLst>
                                            <p:cond delay="99"/>
                                          </p:stCondLst>
                                        </p:cTn>
                                        <p:tgtEl>
                                          <p:spTgt spid="16"/>
                                        </p:tgtEl>
                                        <p:attrNameLst>
                                          <p:attrName>style.visibility</p:attrName>
                                        </p:attrNameLst>
                                      </p:cBhvr>
                                      <p:to>
                                        <p:strVal val="visible"/>
                                      </p:to>
                                    </p:set>
                                  </p:childTnLst>
                                </p:cTn>
                              </p:par>
                            </p:childTnLst>
                          </p:cTn>
                        </p:par>
                        <p:par>
                          <p:cTn id="34" fill="hold" nodeType="afterGroup">
                            <p:stCondLst>
                              <p:cond delay="1000"/>
                            </p:stCondLst>
                            <p:childTnLst>
                              <p:par>
                                <p:cTn id="35" presetID="1" presetClass="entr" presetSubtype="0" fill="hold" nodeType="afterEffect">
                                  <p:stCondLst>
                                    <p:cond delay="0"/>
                                  </p:stCondLst>
                                  <p:childTnLst>
                                    <p:set>
                                      <p:cBhvr>
                                        <p:cTn id="36" dur="1" fill="hold">
                                          <p:stCondLst>
                                            <p:cond delay="99"/>
                                          </p:stCondLst>
                                        </p:cTn>
                                        <p:tgtEl>
                                          <p:spTgt spid="17"/>
                                        </p:tgtEl>
                                        <p:attrNameLst>
                                          <p:attrName>style.visibility</p:attrName>
                                        </p:attrNameLst>
                                      </p:cBhvr>
                                      <p:to>
                                        <p:strVal val="visible"/>
                                      </p:to>
                                    </p:set>
                                  </p:childTnLst>
                                </p:cTn>
                              </p:par>
                            </p:childTnLst>
                          </p:cTn>
                        </p:par>
                        <p:par>
                          <p:cTn id="37" fill="hold" nodeType="afterGroup">
                            <p:stCondLst>
                              <p:cond delay="1100"/>
                            </p:stCondLst>
                            <p:childTnLst>
                              <p:par>
                                <p:cTn id="38" presetID="1" presetClass="entr" presetSubtype="0" fill="hold" nodeType="afterEffect">
                                  <p:stCondLst>
                                    <p:cond delay="0"/>
                                  </p:stCondLst>
                                  <p:childTnLst>
                                    <p:set>
                                      <p:cBhvr>
                                        <p:cTn id="39" dur="1" fill="hold">
                                          <p:stCondLst>
                                            <p:cond delay="99"/>
                                          </p:stCondLst>
                                        </p:cTn>
                                        <p:tgtEl>
                                          <p:spTgt spid="18"/>
                                        </p:tgtEl>
                                        <p:attrNameLst>
                                          <p:attrName>style.visibility</p:attrName>
                                        </p:attrNameLst>
                                      </p:cBhvr>
                                      <p:to>
                                        <p:strVal val="visible"/>
                                      </p:to>
                                    </p:set>
                                  </p:childTnLst>
                                </p:cTn>
                              </p:par>
                            </p:childTnLst>
                          </p:cTn>
                        </p:par>
                        <p:par>
                          <p:cTn id="40" fill="hold" nodeType="afterGroup">
                            <p:stCondLst>
                              <p:cond delay="1200"/>
                            </p:stCondLst>
                            <p:childTnLst>
                              <p:par>
                                <p:cTn id="41" presetID="1" presetClass="entr" presetSubtype="0" fill="hold" nodeType="afterEffect">
                                  <p:stCondLst>
                                    <p:cond delay="0"/>
                                  </p:stCondLst>
                                  <p:childTnLst>
                                    <p:set>
                                      <p:cBhvr>
                                        <p:cTn id="42" dur="1" fill="hold">
                                          <p:stCondLst>
                                            <p:cond delay="99"/>
                                          </p:stCondLst>
                                        </p:cTn>
                                        <p:tgtEl>
                                          <p:spTgt spid="19"/>
                                        </p:tgtEl>
                                        <p:attrNameLst>
                                          <p:attrName>style.visibility</p:attrName>
                                        </p:attrNameLst>
                                      </p:cBhvr>
                                      <p:to>
                                        <p:strVal val="visible"/>
                                      </p:to>
                                    </p:set>
                                  </p:childTnLst>
                                </p:cTn>
                              </p:par>
                            </p:childTnLst>
                          </p:cTn>
                        </p:par>
                        <p:par>
                          <p:cTn id="43" fill="hold" nodeType="afterGroup">
                            <p:stCondLst>
                              <p:cond delay="1300"/>
                            </p:stCondLst>
                            <p:childTnLst>
                              <p:par>
                                <p:cTn id="44" presetID="1" presetClass="entr" presetSubtype="0" fill="hold" nodeType="afterEffect">
                                  <p:stCondLst>
                                    <p:cond delay="0"/>
                                  </p:stCondLst>
                                  <p:childTnLst>
                                    <p:set>
                                      <p:cBhvr>
                                        <p:cTn id="45" dur="1" fill="hold">
                                          <p:stCondLst>
                                            <p:cond delay="99"/>
                                          </p:stCondLst>
                                        </p:cTn>
                                        <p:tgtEl>
                                          <p:spTgt spid="20"/>
                                        </p:tgtEl>
                                        <p:attrNameLst>
                                          <p:attrName>style.visibility</p:attrName>
                                        </p:attrNameLst>
                                      </p:cBhvr>
                                      <p:to>
                                        <p:strVal val="visible"/>
                                      </p:to>
                                    </p:set>
                                  </p:childTnLst>
                                </p:cTn>
                              </p:par>
                            </p:childTnLst>
                          </p:cTn>
                        </p:par>
                        <p:par>
                          <p:cTn id="46" fill="hold" nodeType="afterGroup">
                            <p:stCondLst>
                              <p:cond delay="1400"/>
                            </p:stCondLst>
                            <p:childTnLst>
                              <p:par>
                                <p:cTn id="47" presetID="1" presetClass="entr" presetSubtype="0" fill="hold" nodeType="afterEffect">
                                  <p:stCondLst>
                                    <p:cond delay="0"/>
                                  </p:stCondLst>
                                  <p:childTnLst>
                                    <p:set>
                                      <p:cBhvr>
                                        <p:cTn id="48" dur="1" fill="hold">
                                          <p:stCondLst>
                                            <p:cond delay="99"/>
                                          </p:stCondLst>
                                        </p:cTn>
                                        <p:tgtEl>
                                          <p:spTgt spid="21"/>
                                        </p:tgtEl>
                                        <p:attrNameLst>
                                          <p:attrName>style.visibility</p:attrName>
                                        </p:attrNameLst>
                                      </p:cBhvr>
                                      <p:to>
                                        <p:strVal val="visible"/>
                                      </p:to>
                                    </p:set>
                                  </p:childTnLst>
                                </p:cTn>
                              </p:par>
                            </p:childTnLst>
                          </p:cTn>
                        </p:par>
                        <p:par>
                          <p:cTn id="49" fill="hold" nodeType="afterGroup">
                            <p:stCondLst>
                              <p:cond delay="1500"/>
                            </p:stCondLst>
                            <p:childTnLst>
                              <p:par>
                                <p:cTn id="50" presetID="1" presetClass="entr" presetSubtype="0" fill="hold" nodeType="afterEffect">
                                  <p:stCondLst>
                                    <p:cond delay="0"/>
                                  </p:stCondLst>
                                  <p:childTnLst>
                                    <p:set>
                                      <p:cBhvr>
                                        <p:cTn id="51" dur="1" fill="hold">
                                          <p:stCondLst>
                                            <p:cond delay="99"/>
                                          </p:stCondLst>
                                        </p:cTn>
                                        <p:tgtEl>
                                          <p:spTgt spid="22"/>
                                        </p:tgtEl>
                                        <p:attrNameLst>
                                          <p:attrName>style.visibility</p:attrName>
                                        </p:attrNameLst>
                                      </p:cBhvr>
                                      <p:to>
                                        <p:strVal val="visible"/>
                                      </p:to>
                                    </p:set>
                                  </p:childTnLst>
                                </p:cTn>
                              </p:par>
                            </p:childTnLst>
                          </p:cTn>
                        </p:par>
                        <p:par>
                          <p:cTn id="52" fill="hold" nodeType="afterGroup">
                            <p:stCondLst>
                              <p:cond delay="1600"/>
                            </p:stCondLst>
                            <p:childTnLst>
                              <p:par>
                                <p:cTn id="53" presetID="1" presetClass="entr" presetSubtype="0" fill="hold" nodeType="afterEffect">
                                  <p:stCondLst>
                                    <p:cond delay="0"/>
                                  </p:stCondLst>
                                  <p:childTnLst>
                                    <p:set>
                                      <p:cBhvr>
                                        <p:cTn id="54" dur="1" fill="hold">
                                          <p:stCondLst>
                                            <p:cond delay="99"/>
                                          </p:stCondLst>
                                        </p:cTn>
                                        <p:tgtEl>
                                          <p:spTgt spid="23"/>
                                        </p:tgtEl>
                                        <p:attrNameLst>
                                          <p:attrName>style.visibility</p:attrName>
                                        </p:attrNameLst>
                                      </p:cBhvr>
                                      <p:to>
                                        <p:strVal val="visible"/>
                                      </p:to>
                                    </p:set>
                                  </p:childTnLst>
                                </p:cTn>
                              </p:par>
                            </p:childTnLst>
                          </p:cTn>
                        </p:par>
                        <p:par>
                          <p:cTn id="55" fill="hold" nodeType="afterGroup">
                            <p:stCondLst>
                              <p:cond delay="1700"/>
                            </p:stCondLst>
                            <p:childTnLst>
                              <p:par>
                                <p:cTn id="56" presetID="1" presetClass="entr" presetSubtype="0" fill="hold" grpId="0" nodeType="afterEffect">
                                  <p:stCondLst>
                                    <p:cond delay="0"/>
                                  </p:stCondLst>
                                  <p:childTnLst>
                                    <p:set>
                                      <p:cBhvr>
                                        <p:cTn id="57" dur="1" fill="hold">
                                          <p:stCondLst>
                                            <p:cond delay="99"/>
                                          </p:stCondLst>
                                        </p:cTn>
                                        <p:tgtEl>
                                          <p:spTgt spid="24"/>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par>
                          <p:cTn id="62" fill="hold" nodeType="afterGroup">
                            <p:stCondLst>
                              <p:cond delay="0"/>
                            </p:stCondLst>
                            <p:childTnLst>
                              <p:par>
                                <p:cTn id="63" presetID="1" presetClass="entr" presetSubtype="0" fill="hold" nodeType="afterEffect">
                                  <p:stCondLst>
                                    <p:cond delay="100"/>
                                  </p:stCondLst>
                                  <p:childTnLst>
                                    <p:set>
                                      <p:cBhvr>
                                        <p:cTn id="64" dur="1" fill="hold">
                                          <p:stCondLst>
                                            <p:cond delay="0"/>
                                          </p:stCondLst>
                                        </p:cTn>
                                        <p:tgtEl>
                                          <p:spTgt spid="26"/>
                                        </p:tgtEl>
                                        <p:attrNameLst>
                                          <p:attrName>style.visibility</p:attrName>
                                        </p:attrNameLst>
                                      </p:cBhvr>
                                      <p:to>
                                        <p:strVal val="visible"/>
                                      </p:to>
                                    </p:set>
                                  </p:childTnLst>
                                </p:cTn>
                              </p:par>
                            </p:childTnLst>
                          </p:cTn>
                        </p:par>
                        <p:par>
                          <p:cTn id="65" fill="hold" nodeType="afterGroup">
                            <p:stCondLst>
                              <p:cond delay="100"/>
                            </p:stCondLst>
                            <p:childTnLst>
                              <p:par>
                                <p:cTn id="66" presetID="1" presetClass="entr" presetSubtype="0" fill="hold" nodeType="afterEffect">
                                  <p:stCondLst>
                                    <p:cond delay="100"/>
                                  </p:stCondLst>
                                  <p:childTnLst>
                                    <p:set>
                                      <p:cBhvr>
                                        <p:cTn id="67" dur="1" fill="hold">
                                          <p:stCondLst>
                                            <p:cond delay="0"/>
                                          </p:stCondLst>
                                        </p:cTn>
                                        <p:tgtEl>
                                          <p:spTgt spid="27"/>
                                        </p:tgtEl>
                                        <p:attrNameLst>
                                          <p:attrName>style.visibility</p:attrName>
                                        </p:attrNameLst>
                                      </p:cBhvr>
                                      <p:to>
                                        <p:strVal val="visible"/>
                                      </p:to>
                                    </p:set>
                                  </p:childTnLst>
                                </p:cTn>
                              </p:par>
                            </p:childTnLst>
                          </p:cTn>
                        </p:par>
                        <p:par>
                          <p:cTn id="68" fill="hold" nodeType="afterGroup">
                            <p:stCondLst>
                              <p:cond delay="200"/>
                            </p:stCondLst>
                            <p:childTnLst>
                              <p:par>
                                <p:cTn id="69" presetID="1" presetClass="entr" presetSubtype="0" fill="hold" nodeType="afterEffect">
                                  <p:stCondLst>
                                    <p:cond delay="100"/>
                                  </p:stCondLst>
                                  <p:childTnLst>
                                    <p:set>
                                      <p:cBhvr>
                                        <p:cTn id="70" dur="1" fill="hold">
                                          <p:stCondLst>
                                            <p:cond delay="0"/>
                                          </p:stCondLst>
                                        </p:cTn>
                                        <p:tgtEl>
                                          <p:spTgt spid="28"/>
                                        </p:tgtEl>
                                        <p:attrNameLst>
                                          <p:attrName>style.visibility</p:attrName>
                                        </p:attrNameLst>
                                      </p:cBhvr>
                                      <p:to>
                                        <p:strVal val="visible"/>
                                      </p:to>
                                    </p:set>
                                  </p:childTnLst>
                                </p:cTn>
                              </p:par>
                            </p:childTnLst>
                          </p:cTn>
                        </p:par>
                        <p:par>
                          <p:cTn id="71" fill="hold" nodeType="afterGroup">
                            <p:stCondLst>
                              <p:cond delay="300"/>
                            </p:stCondLst>
                            <p:childTnLst>
                              <p:par>
                                <p:cTn id="72" presetID="1" presetClass="entr" presetSubtype="0" fill="hold" nodeType="afterEffect">
                                  <p:stCondLst>
                                    <p:cond delay="100"/>
                                  </p:stCondLst>
                                  <p:childTnLst>
                                    <p:set>
                                      <p:cBhvr>
                                        <p:cTn id="73" dur="1" fill="hold">
                                          <p:stCondLst>
                                            <p:cond delay="0"/>
                                          </p:stCondLst>
                                        </p:cTn>
                                        <p:tgtEl>
                                          <p:spTgt spid="29"/>
                                        </p:tgtEl>
                                        <p:attrNameLst>
                                          <p:attrName>style.visibility</p:attrName>
                                        </p:attrNameLst>
                                      </p:cBhvr>
                                      <p:to>
                                        <p:strVal val="visible"/>
                                      </p:to>
                                    </p:set>
                                  </p:childTnLst>
                                </p:cTn>
                              </p:par>
                            </p:childTnLst>
                          </p:cTn>
                        </p:par>
                        <p:par>
                          <p:cTn id="74" fill="hold" nodeType="afterGroup">
                            <p:stCondLst>
                              <p:cond delay="400"/>
                            </p:stCondLst>
                            <p:childTnLst>
                              <p:par>
                                <p:cTn id="75" presetID="1" presetClass="entr" presetSubtype="0" fill="hold" nodeType="afterEffect">
                                  <p:stCondLst>
                                    <p:cond delay="100"/>
                                  </p:stCondLst>
                                  <p:childTnLst>
                                    <p:set>
                                      <p:cBhvr>
                                        <p:cTn id="76" dur="1" fill="hold">
                                          <p:stCondLst>
                                            <p:cond delay="0"/>
                                          </p:stCondLst>
                                        </p:cTn>
                                        <p:tgtEl>
                                          <p:spTgt spid="30"/>
                                        </p:tgtEl>
                                        <p:attrNameLst>
                                          <p:attrName>style.visibility</p:attrName>
                                        </p:attrNameLst>
                                      </p:cBhvr>
                                      <p:to>
                                        <p:strVal val="visible"/>
                                      </p:to>
                                    </p:set>
                                  </p:childTnLst>
                                </p:cTn>
                              </p:par>
                            </p:childTnLst>
                          </p:cTn>
                        </p:par>
                        <p:par>
                          <p:cTn id="77" fill="hold" nodeType="afterGroup">
                            <p:stCondLst>
                              <p:cond delay="500"/>
                            </p:stCondLst>
                            <p:childTnLst>
                              <p:par>
                                <p:cTn id="78" presetID="1" presetClass="entr" presetSubtype="0" fill="hold" nodeType="afterEffect">
                                  <p:stCondLst>
                                    <p:cond delay="100"/>
                                  </p:stCondLst>
                                  <p:childTnLst>
                                    <p:set>
                                      <p:cBhvr>
                                        <p:cTn id="79" dur="1" fill="hold">
                                          <p:stCondLst>
                                            <p:cond delay="0"/>
                                          </p:stCondLst>
                                        </p:cTn>
                                        <p:tgtEl>
                                          <p:spTgt spid="31"/>
                                        </p:tgtEl>
                                        <p:attrNameLst>
                                          <p:attrName>style.visibility</p:attrName>
                                        </p:attrNameLst>
                                      </p:cBhvr>
                                      <p:to>
                                        <p:strVal val="visible"/>
                                      </p:to>
                                    </p:set>
                                  </p:childTnLst>
                                </p:cTn>
                              </p:par>
                            </p:childTnLst>
                          </p:cTn>
                        </p:par>
                        <p:par>
                          <p:cTn id="80" fill="hold" nodeType="afterGroup">
                            <p:stCondLst>
                              <p:cond delay="600"/>
                            </p:stCondLst>
                            <p:childTnLst>
                              <p:par>
                                <p:cTn id="81" presetID="1" presetClass="entr" presetSubtype="0" fill="hold" nodeType="afterEffect">
                                  <p:stCondLst>
                                    <p:cond delay="100"/>
                                  </p:stCondLst>
                                  <p:childTnLst>
                                    <p:set>
                                      <p:cBhvr>
                                        <p:cTn id="82" dur="1" fill="hold">
                                          <p:stCondLst>
                                            <p:cond delay="0"/>
                                          </p:stCondLst>
                                        </p:cTn>
                                        <p:tgtEl>
                                          <p:spTgt spid="32"/>
                                        </p:tgtEl>
                                        <p:attrNameLst>
                                          <p:attrName>style.visibility</p:attrName>
                                        </p:attrNameLst>
                                      </p:cBhvr>
                                      <p:to>
                                        <p:strVal val="visible"/>
                                      </p:to>
                                    </p:set>
                                  </p:childTnLst>
                                </p:cTn>
                              </p:par>
                            </p:childTnLst>
                          </p:cTn>
                        </p:par>
                        <p:par>
                          <p:cTn id="83" fill="hold" nodeType="afterGroup">
                            <p:stCondLst>
                              <p:cond delay="700"/>
                            </p:stCondLst>
                            <p:childTnLst>
                              <p:par>
                                <p:cTn id="84" presetID="1" presetClass="entr" presetSubtype="0" fill="hold" nodeType="afterEffect">
                                  <p:stCondLst>
                                    <p:cond delay="100"/>
                                  </p:stCondLst>
                                  <p:childTnLst>
                                    <p:set>
                                      <p:cBhvr>
                                        <p:cTn id="85" dur="1" fill="hold">
                                          <p:stCondLst>
                                            <p:cond delay="0"/>
                                          </p:stCondLst>
                                        </p:cTn>
                                        <p:tgtEl>
                                          <p:spTgt spid="33"/>
                                        </p:tgtEl>
                                        <p:attrNameLst>
                                          <p:attrName>style.visibility</p:attrName>
                                        </p:attrNameLst>
                                      </p:cBhvr>
                                      <p:to>
                                        <p:strVal val="visible"/>
                                      </p:to>
                                    </p:set>
                                  </p:childTnLst>
                                </p:cTn>
                              </p:par>
                            </p:childTnLst>
                          </p:cTn>
                        </p:par>
                        <p:par>
                          <p:cTn id="86" fill="hold" nodeType="afterGroup">
                            <p:stCondLst>
                              <p:cond delay="800"/>
                            </p:stCondLst>
                            <p:childTnLst>
                              <p:par>
                                <p:cTn id="87" presetID="1" presetClass="entr" presetSubtype="0" fill="hold" nodeType="afterEffect">
                                  <p:stCondLst>
                                    <p:cond delay="100"/>
                                  </p:stCondLst>
                                  <p:childTnLst>
                                    <p:set>
                                      <p:cBhvr>
                                        <p:cTn id="88" dur="1" fill="hold">
                                          <p:stCondLst>
                                            <p:cond delay="0"/>
                                          </p:stCondLst>
                                        </p:cTn>
                                        <p:tgtEl>
                                          <p:spTgt spid="34"/>
                                        </p:tgtEl>
                                        <p:attrNameLst>
                                          <p:attrName>style.visibility</p:attrName>
                                        </p:attrNameLst>
                                      </p:cBhvr>
                                      <p:to>
                                        <p:strVal val="visible"/>
                                      </p:to>
                                    </p:set>
                                  </p:childTnLst>
                                </p:cTn>
                              </p:par>
                            </p:childTnLst>
                          </p:cTn>
                        </p:par>
                        <p:par>
                          <p:cTn id="89" fill="hold" nodeType="afterGroup">
                            <p:stCondLst>
                              <p:cond delay="900"/>
                            </p:stCondLst>
                            <p:childTnLst>
                              <p:par>
                                <p:cTn id="90" presetID="1" presetClass="entr" presetSubtype="0" fill="hold" nodeType="afterEffect">
                                  <p:stCondLst>
                                    <p:cond delay="0"/>
                                  </p:stCondLst>
                                  <p:childTnLst>
                                    <p:set>
                                      <p:cBhvr>
                                        <p:cTn id="91" dur="1" fill="hold">
                                          <p:stCondLst>
                                            <p:cond delay="0"/>
                                          </p:stCondLst>
                                        </p:cTn>
                                        <p:tgtEl>
                                          <p:spTgt spid="35"/>
                                        </p:tgtEl>
                                        <p:attrNameLst>
                                          <p:attrName>style.visibility</p:attrName>
                                        </p:attrNameLst>
                                      </p:cBhvr>
                                      <p:to>
                                        <p:strVal val="visible"/>
                                      </p:to>
                                    </p:set>
                                  </p:childTnLst>
                                </p:cTn>
                              </p:par>
                            </p:childTnLst>
                          </p:cTn>
                        </p:par>
                        <p:par>
                          <p:cTn id="92" fill="hold" nodeType="afterGroup">
                            <p:stCondLst>
                              <p:cond delay="900"/>
                            </p:stCondLst>
                            <p:childTnLst>
                              <p:par>
                                <p:cTn id="93" presetID="1" presetClass="entr" presetSubtype="0" fill="hold" nodeType="afterEffect">
                                  <p:stCondLst>
                                    <p:cond delay="100"/>
                                  </p:stCondLst>
                                  <p:childTnLst>
                                    <p:set>
                                      <p:cBhvr>
                                        <p:cTn id="94" dur="1" fill="hold">
                                          <p:stCondLst>
                                            <p:cond delay="0"/>
                                          </p:stCondLst>
                                        </p:cTn>
                                        <p:tgtEl>
                                          <p:spTgt spid="36"/>
                                        </p:tgtEl>
                                        <p:attrNameLst>
                                          <p:attrName>style.visibility</p:attrName>
                                        </p:attrNameLst>
                                      </p:cBhvr>
                                      <p:to>
                                        <p:strVal val="visible"/>
                                      </p:to>
                                    </p:set>
                                  </p:childTnLst>
                                </p:cTn>
                              </p:par>
                            </p:childTnLst>
                          </p:cTn>
                        </p:par>
                        <p:par>
                          <p:cTn id="95" fill="hold" nodeType="afterGroup">
                            <p:stCondLst>
                              <p:cond delay="1000"/>
                            </p:stCondLst>
                            <p:childTnLst>
                              <p:par>
                                <p:cTn id="96" presetID="1" presetClass="entr" presetSubtype="0" fill="hold" nodeType="afterEffect">
                                  <p:stCondLst>
                                    <p:cond delay="100"/>
                                  </p:stCondLst>
                                  <p:childTnLst>
                                    <p:set>
                                      <p:cBhvr>
                                        <p:cTn id="97" dur="1" fill="hold">
                                          <p:stCondLst>
                                            <p:cond delay="0"/>
                                          </p:stCondLst>
                                        </p:cTn>
                                        <p:tgtEl>
                                          <p:spTgt spid="37"/>
                                        </p:tgtEl>
                                        <p:attrNameLst>
                                          <p:attrName>style.visibility</p:attrName>
                                        </p:attrNameLst>
                                      </p:cBhvr>
                                      <p:to>
                                        <p:strVal val="visible"/>
                                      </p:to>
                                    </p:set>
                                  </p:childTnLst>
                                </p:cTn>
                              </p:par>
                            </p:childTnLst>
                          </p:cTn>
                        </p:par>
                        <p:par>
                          <p:cTn id="98" fill="hold" nodeType="afterGroup">
                            <p:stCondLst>
                              <p:cond delay="1100"/>
                            </p:stCondLst>
                            <p:childTnLst>
                              <p:par>
                                <p:cTn id="99" presetID="1" presetClass="entr" presetSubtype="0" fill="hold" nodeType="afterEffect">
                                  <p:stCondLst>
                                    <p:cond delay="100"/>
                                  </p:stCondLst>
                                  <p:childTnLst>
                                    <p:set>
                                      <p:cBhvr>
                                        <p:cTn id="100" dur="1" fill="hold">
                                          <p:stCondLst>
                                            <p:cond delay="0"/>
                                          </p:stCondLst>
                                        </p:cTn>
                                        <p:tgtEl>
                                          <p:spTgt spid="38"/>
                                        </p:tgtEl>
                                        <p:attrNameLst>
                                          <p:attrName>style.visibility</p:attrName>
                                        </p:attrNameLst>
                                      </p:cBhvr>
                                      <p:to>
                                        <p:strVal val="visible"/>
                                      </p:to>
                                    </p:set>
                                  </p:childTnLst>
                                </p:cTn>
                              </p:par>
                            </p:childTnLst>
                          </p:cTn>
                        </p:par>
                        <p:par>
                          <p:cTn id="101" fill="hold" nodeType="afterGroup">
                            <p:stCondLst>
                              <p:cond delay="1200"/>
                            </p:stCondLst>
                            <p:childTnLst>
                              <p:par>
                                <p:cTn id="102" presetID="1" presetClass="entr" presetSubtype="0" fill="hold" nodeType="afterEffect">
                                  <p:stCondLst>
                                    <p:cond delay="100"/>
                                  </p:stCondLst>
                                  <p:childTnLst>
                                    <p:set>
                                      <p:cBhvr>
                                        <p:cTn id="103" dur="1" fill="hold">
                                          <p:stCondLst>
                                            <p:cond delay="0"/>
                                          </p:stCondLst>
                                        </p:cTn>
                                        <p:tgtEl>
                                          <p:spTgt spid="39"/>
                                        </p:tgtEl>
                                        <p:attrNameLst>
                                          <p:attrName>style.visibility</p:attrName>
                                        </p:attrNameLst>
                                      </p:cBhvr>
                                      <p:to>
                                        <p:strVal val="visible"/>
                                      </p:to>
                                    </p:set>
                                  </p:childTnLst>
                                </p:cTn>
                              </p:par>
                            </p:childTnLst>
                          </p:cTn>
                        </p:par>
                        <p:par>
                          <p:cTn id="104" fill="hold" nodeType="afterGroup">
                            <p:stCondLst>
                              <p:cond delay="1300"/>
                            </p:stCondLst>
                            <p:childTnLst>
                              <p:par>
                                <p:cTn id="105" presetID="1" presetClass="entr" presetSubtype="0" fill="hold" nodeType="afterEffect">
                                  <p:stCondLst>
                                    <p:cond delay="100"/>
                                  </p:stCondLst>
                                  <p:childTnLst>
                                    <p:set>
                                      <p:cBhvr>
                                        <p:cTn id="106" dur="1" fill="hold">
                                          <p:stCondLst>
                                            <p:cond delay="0"/>
                                          </p:stCondLst>
                                        </p:cTn>
                                        <p:tgtEl>
                                          <p:spTgt spid="40"/>
                                        </p:tgtEl>
                                        <p:attrNameLst>
                                          <p:attrName>style.visibility</p:attrName>
                                        </p:attrNameLst>
                                      </p:cBhvr>
                                      <p:to>
                                        <p:strVal val="visible"/>
                                      </p:to>
                                    </p:set>
                                  </p:childTnLst>
                                </p:cTn>
                              </p:par>
                            </p:childTnLst>
                          </p:cTn>
                        </p:par>
                        <p:par>
                          <p:cTn id="107" fill="hold" nodeType="afterGroup">
                            <p:stCondLst>
                              <p:cond delay="1400"/>
                            </p:stCondLst>
                            <p:childTnLst>
                              <p:par>
                                <p:cTn id="108" presetID="1" presetClass="entr" presetSubtype="0" fill="hold" nodeType="afterEffect">
                                  <p:stCondLst>
                                    <p:cond delay="100"/>
                                  </p:stCondLst>
                                  <p:childTnLst>
                                    <p:set>
                                      <p:cBhvr>
                                        <p:cTn id="109" dur="1" fill="hold">
                                          <p:stCondLst>
                                            <p:cond delay="0"/>
                                          </p:stCondLst>
                                        </p:cTn>
                                        <p:tgtEl>
                                          <p:spTgt spid="41"/>
                                        </p:tgtEl>
                                        <p:attrNameLst>
                                          <p:attrName>style.visibility</p:attrName>
                                        </p:attrNameLst>
                                      </p:cBhvr>
                                      <p:to>
                                        <p:strVal val="visible"/>
                                      </p:to>
                                    </p:set>
                                  </p:childTnLst>
                                </p:cTn>
                              </p:par>
                            </p:childTnLst>
                          </p:cTn>
                        </p:par>
                        <p:par>
                          <p:cTn id="110" fill="hold" nodeType="afterGroup">
                            <p:stCondLst>
                              <p:cond delay="1500"/>
                            </p:stCondLst>
                            <p:childTnLst>
                              <p:par>
                                <p:cTn id="111" presetID="1" presetClass="entr" presetSubtype="0" fill="hold" grpId="0" nodeType="afterEffect">
                                  <p:stCondLst>
                                    <p:cond delay="100"/>
                                  </p:stCondLst>
                                  <p:childTnLst>
                                    <p:set>
                                      <p:cBhvr>
                                        <p:cTn id="1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do we use instead of p-values?</a:t>
            </a:r>
            <a:endParaRPr lang="en-US" dirty="0"/>
          </a:p>
        </p:txBody>
      </p:sp>
      <p:sp>
        <p:nvSpPr>
          <p:cNvPr id="3" name="Content Placeholder 2"/>
          <p:cNvSpPr>
            <a:spLocks noGrp="1"/>
          </p:cNvSpPr>
          <p:nvPr>
            <p:ph idx="1"/>
          </p:nvPr>
        </p:nvSpPr>
        <p:spPr>
          <a:xfrm>
            <a:off x="838200" y="1825624"/>
            <a:ext cx="10515600" cy="3279775"/>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Bayesian Hypothesis Testing we use </a:t>
            </a:r>
            <a:r>
              <a:rPr lang="en-US" i="1" dirty="0" smtClean="0"/>
              <a:t>Bayes Factors </a:t>
            </a:r>
            <a:r>
              <a:rPr lang="en-US" dirty="0" smtClean="0"/>
              <a:t>which quantify support or evidence for the null or the alternative hypothesis. </a:t>
            </a:r>
            <a:endParaRPr lang="en-US" dirty="0"/>
          </a:p>
        </p:txBody>
      </p:sp>
    </p:spTree>
    <p:extLst>
      <p:ext uri="{BB962C8B-B14F-4D97-AF65-F5344CB8AC3E}">
        <p14:creationId xmlns:p14="http://schemas.microsoft.com/office/powerpoint/2010/main" val="2602255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Bayes Formula</a:t>
            </a:r>
            <a:endParaRPr lang="en-US" dirty="0"/>
          </a:p>
        </p:txBody>
      </p:sp>
      <p:sp>
        <p:nvSpPr>
          <p:cNvPr id="7" name="TextBox 6"/>
          <p:cNvSpPr txBox="1"/>
          <p:nvPr/>
        </p:nvSpPr>
        <p:spPr>
          <a:xfrm>
            <a:off x="1382517" y="2668103"/>
            <a:ext cx="1517595" cy="1446550"/>
          </a:xfrm>
          <a:prstGeom prst="rect">
            <a:avLst/>
          </a:prstGeom>
          <a:noFill/>
        </p:spPr>
        <p:txBody>
          <a:bodyPr wrap="none" rtlCol="0">
            <a:spAutoFit/>
          </a:bodyPr>
          <a:lstStyle/>
          <a:p>
            <a:pPr algn="ctr"/>
            <a:r>
              <a:rPr lang="en-US" sz="4400" b="1" dirty="0" smtClean="0">
                <a:solidFill>
                  <a:schemeClr val="bg1"/>
                </a:solidFill>
              </a:rPr>
              <a:t>Prior</a:t>
            </a:r>
          </a:p>
          <a:p>
            <a:pPr algn="ctr"/>
            <a:r>
              <a:rPr lang="en-US" sz="4400" b="1" dirty="0" smtClean="0">
                <a:solidFill>
                  <a:schemeClr val="bg1"/>
                </a:solidFill>
              </a:rPr>
              <a:t>Belief</a:t>
            </a:r>
            <a:endParaRPr lang="en-US" sz="4400" b="1" dirty="0">
              <a:solidFill>
                <a:schemeClr val="bg1"/>
              </a:solidFill>
            </a:endParaRPr>
          </a:p>
        </p:txBody>
      </p:sp>
      <mc:AlternateContent xmlns:mc="http://schemas.openxmlformats.org/markup-compatibility/2006" xmlns:a14="http://schemas.microsoft.com/office/drawing/2010/main">
        <mc:Choice Requires="a14">
          <p:sp>
            <p:nvSpPr>
              <p:cNvPr id="3" name="TextBox 2"/>
              <p:cNvSpPr txBox="1"/>
              <p:nvPr/>
            </p:nvSpPr>
            <p:spPr>
              <a:xfrm>
                <a:off x="389681" y="2577469"/>
                <a:ext cx="11412637" cy="16278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𝐻𝑦𝑝𝑜𝑡h𝑒𝑠𝑖𝑠</m:t>
                          </m:r>
                        </m:e>
                        <m:e>
                          <m:r>
                            <a:rPr lang="en-US" sz="3200" b="0" i="1" smtClean="0">
                              <a:latin typeface="Cambria Math" charset="0"/>
                            </a:rPr>
                            <m:t>𝐷𝑎𝑡𝑎</m:t>
                          </m:r>
                        </m:e>
                      </m:d>
                      <m:r>
                        <a:rPr lang="en-US" sz="3200" b="0" i="1" smtClean="0">
                          <a:latin typeface="Cambria Math" charset="0"/>
                        </a:rPr>
                        <m:t>= </m:t>
                      </m:r>
                      <m:f>
                        <m:fPr>
                          <m:ctrlPr>
                            <a:rPr lang="mr-IN" sz="3200" b="0" i="1" smtClean="0">
                              <a:latin typeface="Cambria Math" charset="0"/>
                            </a:rPr>
                          </m:ctrlPr>
                        </m:fPr>
                        <m:num>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𝐷𝑎𝑡𝑎</m:t>
                              </m:r>
                            </m:e>
                            <m:e>
                              <m:r>
                                <a:rPr lang="en-US" sz="3200" b="0" i="1" smtClean="0">
                                  <a:latin typeface="Cambria Math" charset="0"/>
                                </a:rPr>
                                <m:t>𝐻𝑦𝑝𝑜𝑡h𝑒𝑠𝑖𝑠</m:t>
                              </m:r>
                            </m:e>
                          </m:d>
                          <m:r>
                            <a:rPr lang="en-US" sz="3200" b="0" i="1" smtClean="0">
                              <a:latin typeface="Cambria Math" charset="0"/>
                            </a:rPr>
                            <m:t> </m:t>
                          </m:r>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𝐻𝑦𝑝𝑜𝑡h𝑒𝑠𝑖𝑠</m:t>
                              </m:r>
                            </m:e>
                          </m:d>
                        </m:num>
                        <m:den>
                          <m:r>
                            <a:rPr lang="en-US" sz="3200" b="0" i="1" smtClean="0">
                              <a:latin typeface="Cambria Math" charset="0"/>
                            </a:rPr>
                            <m:t>𝑃</m:t>
                          </m:r>
                          <m:r>
                            <a:rPr lang="en-US" sz="3200" b="0" i="1" smtClean="0">
                              <a:latin typeface="Cambria Math" charset="0"/>
                            </a:rPr>
                            <m:t>(</m:t>
                          </m:r>
                          <m:r>
                            <a:rPr lang="en-US" sz="3200" b="0" i="1" smtClean="0">
                              <a:latin typeface="Cambria Math" charset="0"/>
                            </a:rPr>
                            <m:t>𝐷𝑎𝑡𝑎</m:t>
                          </m:r>
                          <m:r>
                            <a:rPr lang="en-US" sz="3200" b="0" i="1" smtClean="0">
                              <a:latin typeface="Cambria Math" charset="0"/>
                            </a:rPr>
                            <m:t>)</m:t>
                          </m:r>
                        </m:den>
                      </m:f>
                    </m:oMath>
                  </m:oMathPara>
                </a14:m>
                <a:endParaRPr lang="en-US" sz="3200" b="0" dirty="0" smtClean="0"/>
              </a:p>
              <a:p>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389681" y="2577469"/>
                <a:ext cx="11412637" cy="162781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28266" y="5230182"/>
                <a:ext cx="11412637" cy="16278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𝐻</m:t>
                          </m:r>
                        </m:e>
                        <m:e>
                          <m:r>
                            <a:rPr lang="en-US" sz="3200" b="0" i="1" smtClean="0">
                              <a:latin typeface="Cambria Math" charset="0"/>
                            </a:rPr>
                            <m:t>𝐷</m:t>
                          </m:r>
                        </m:e>
                      </m:d>
                      <m:r>
                        <a:rPr lang="en-US" sz="3200" b="0" i="1" smtClean="0">
                          <a:latin typeface="Cambria Math" charset="0"/>
                        </a:rPr>
                        <m:t>= </m:t>
                      </m:r>
                      <m:f>
                        <m:fPr>
                          <m:ctrlPr>
                            <a:rPr lang="mr-IN" sz="3200" b="0" i="1" smtClean="0">
                              <a:latin typeface="Cambria Math" charset="0"/>
                            </a:rPr>
                          </m:ctrlPr>
                        </m:fPr>
                        <m:num>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𝐷</m:t>
                              </m:r>
                            </m:e>
                            <m:e>
                              <m:r>
                                <a:rPr lang="en-US" sz="3200" b="0" i="1" smtClean="0">
                                  <a:latin typeface="Cambria Math" charset="0"/>
                                </a:rPr>
                                <m:t>𝐻</m:t>
                              </m:r>
                            </m:e>
                          </m:d>
                          <m:r>
                            <a:rPr lang="en-US" sz="3200" b="0" i="1" smtClean="0">
                              <a:latin typeface="Cambria Math" charset="0"/>
                            </a:rPr>
                            <m:t> </m:t>
                          </m:r>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𝐻</m:t>
                              </m:r>
                            </m:e>
                          </m:d>
                        </m:num>
                        <m:den>
                          <m:r>
                            <a:rPr lang="en-US" sz="3200" b="0" i="1" smtClean="0">
                              <a:latin typeface="Cambria Math" charset="0"/>
                            </a:rPr>
                            <m:t>𝑃</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den>
                      </m:f>
                    </m:oMath>
                  </m:oMathPara>
                </a14:m>
                <a:endParaRPr lang="en-US" sz="3200" b="0" dirty="0" smtClean="0"/>
              </a:p>
              <a:p>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528266" y="5230182"/>
                <a:ext cx="11412637" cy="162781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9782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Bayes Formula</a:t>
            </a:r>
            <a:endParaRPr lang="en-US" dirty="0"/>
          </a:p>
        </p:txBody>
      </p:sp>
      <p:sp>
        <p:nvSpPr>
          <p:cNvPr id="7" name="TextBox 6"/>
          <p:cNvSpPr txBox="1"/>
          <p:nvPr/>
        </p:nvSpPr>
        <p:spPr>
          <a:xfrm>
            <a:off x="1382517" y="2668103"/>
            <a:ext cx="1517595" cy="1446550"/>
          </a:xfrm>
          <a:prstGeom prst="rect">
            <a:avLst/>
          </a:prstGeom>
          <a:noFill/>
        </p:spPr>
        <p:txBody>
          <a:bodyPr wrap="none" rtlCol="0">
            <a:spAutoFit/>
          </a:bodyPr>
          <a:lstStyle/>
          <a:p>
            <a:pPr algn="ctr"/>
            <a:r>
              <a:rPr lang="en-US" sz="4400" b="1" dirty="0" smtClean="0">
                <a:solidFill>
                  <a:schemeClr val="bg1"/>
                </a:solidFill>
              </a:rPr>
              <a:t>Prior</a:t>
            </a:r>
          </a:p>
          <a:p>
            <a:pPr algn="ctr"/>
            <a:r>
              <a:rPr lang="en-US" sz="4400" b="1" dirty="0" smtClean="0">
                <a:solidFill>
                  <a:schemeClr val="bg1"/>
                </a:solidFill>
              </a:rPr>
              <a:t>Belief</a:t>
            </a:r>
            <a:endParaRPr lang="en-US" sz="4400" b="1" dirty="0">
              <a:solidFill>
                <a:schemeClr val="bg1"/>
              </a:solidFill>
            </a:endParaRPr>
          </a:p>
        </p:txBody>
      </p:sp>
      <mc:AlternateContent xmlns:mc="http://schemas.openxmlformats.org/markup-compatibility/2006" xmlns:a14="http://schemas.microsoft.com/office/drawing/2010/main">
        <mc:Choice Requires="a14">
          <p:sp>
            <p:nvSpPr>
              <p:cNvPr id="6" name="TextBox 5"/>
              <p:cNvSpPr txBox="1"/>
              <p:nvPr/>
            </p:nvSpPr>
            <p:spPr>
              <a:xfrm>
                <a:off x="329566" y="1900052"/>
                <a:ext cx="5256837" cy="16278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𝑃</m:t>
                      </m:r>
                      <m:d>
                        <m:dPr>
                          <m:ctrlPr>
                            <a:rPr lang="en-US" sz="3200" b="0" i="1" smtClean="0">
                              <a:latin typeface="Cambria Math" charset="0"/>
                            </a:rPr>
                          </m:ctrlPr>
                        </m:dPr>
                        <m:e>
                          <m:sSub>
                            <m:sSubPr>
                              <m:ctrlPr>
                                <a:rPr lang="en-US" sz="3200" b="0" i="1" smtClean="0">
                                  <a:latin typeface="Cambria Math" charset="0"/>
                                </a:rPr>
                              </m:ctrlPr>
                            </m:sSubPr>
                            <m:e>
                              <m:r>
                                <a:rPr lang="en-US" sz="3200" b="0" i="1" smtClean="0">
                                  <a:latin typeface="Cambria Math" charset="0"/>
                                </a:rPr>
                                <m:t>𝐻</m:t>
                              </m:r>
                            </m:e>
                            <m:sub>
                              <m:r>
                                <a:rPr lang="en-US" sz="3200" b="0" i="1" smtClean="0">
                                  <a:latin typeface="Cambria Math" charset="0"/>
                                </a:rPr>
                                <m:t>0</m:t>
                              </m:r>
                            </m:sub>
                          </m:sSub>
                        </m:e>
                        <m:e>
                          <m:r>
                            <a:rPr lang="en-US" sz="3200" b="0" i="1" smtClean="0">
                              <a:latin typeface="Cambria Math" charset="0"/>
                            </a:rPr>
                            <m:t>𝐷</m:t>
                          </m:r>
                        </m:e>
                      </m:d>
                      <m:r>
                        <a:rPr lang="en-US" sz="3200" b="0" i="1" smtClean="0">
                          <a:latin typeface="Cambria Math" charset="0"/>
                        </a:rPr>
                        <m:t>= </m:t>
                      </m:r>
                      <m:f>
                        <m:fPr>
                          <m:ctrlPr>
                            <a:rPr lang="mr-IN" sz="3200" b="0" i="1" smtClean="0">
                              <a:latin typeface="Cambria Math" charset="0"/>
                            </a:rPr>
                          </m:ctrlPr>
                        </m:fPr>
                        <m:num>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𝐷</m:t>
                              </m:r>
                            </m:e>
                            <m:e>
                              <m:sSub>
                                <m:sSubPr>
                                  <m:ctrlPr>
                                    <a:rPr lang="en-US" sz="3200" i="1">
                                      <a:latin typeface="Cambria Math" charset="0"/>
                                    </a:rPr>
                                  </m:ctrlPr>
                                </m:sSubPr>
                                <m:e>
                                  <m:r>
                                    <a:rPr lang="en-US" sz="3200" i="1">
                                      <a:latin typeface="Cambria Math" charset="0"/>
                                    </a:rPr>
                                    <m:t>𝐻</m:t>
                                  </m:r>
                                </m:e>
                                <m:sub>
                                  <m:r>
                                    <a:rPr lang="en-US" sz="3200" i="1">
                                      <a:latin typeface="Cambria Math" charset="0"/>
                                    </a:rPr>
                                    <m:t>0</m:t>
                                  </m:r>
                                </m:sub>
                              </m:sSub>
                            </m:e>
                          </m:d>
                          <m:r>
                            <a:rPr lang="en-US" sz="3200" b="0" i="1" smtClean="0">
                              <a:latin typeface="Cambria Math" charset="0"/>
                            </a:rPr>
                            <m:t> </m:t>
                          </m:r>
                          <m:r>
                            <a:rPr lang="en-US" sz="3200" b="0" i="1" smtClean="0">
                              <a:latin typeface="Cambria Math" charset="0"/>
                            </a:rPr>
                            <m:t>𝑃</m:t>
                          </m:r>
                          <m:d>
                            <m:dPr>
                              <m:ctrlPr>
                                <a:rPr lang="en-US" sz="3200" b="0" i="1" smtClean="0">
                                  <a:latin typeface="Cambria Math" charset="0"/>
                                </a:rPr>
                              </m:ctrlPr>
                            </m:dPr>
                            <m:e>
                              <m:sSub>
                                <m:sSubPr>
                                  <m:ctrlPr>
                                    <a:rPr lang="en-US" sz="3200" i="1">
                                      <a:latin typeface="Cambria Math" charset="0"/>
                                    </a:rPr>
                                  </m:ctrlPr>
                                </m:sSubPr>
                                <m:e>
                                  <m:r>
                                    <a:rPr lang="en-US" sz="3200" i="1">
                                      <a:latin typeface="Cambria Math" charset="0"/>
                                    </a:rPr>
                                    <m:t>𝐻</m:t>
                                  </m:r>
                                </m:e>
                                <m:sub>
                                  <m:r>
                                    <a:rPr lang="en-US" sz="3200" i="1">
                                      <a:latin typeface="Cambria Math" charset="0"/>
                                    </a:rPr>
                                    <m:t>0</m:t>
                                  </m:r>
                                </m:sub>
                              </m:sSub>
                            </m:e>
                          </m:d>
                        </m:num>
                        <m:den>
                          <m:r>
                            <a:rPr lang="en-US" sz="3200" b="0" i="1" smtClean="0">
                              <a:latin typeface="Cambria Math" charset="0"/>
                            </a:rPr>
                            <m:t>𝑃</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den>
                      </m:f>
                    </m:oMath>
                  </m:oMathPara>
                </a14:m>
                <a:endParaRPr lang="en-US" sz="3200" b="0" dirty="0" smtClean="0"/>
              </a:p>
              <a:p>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329566" y="1900052"/>
                <a:ext cx="5256837" cy="162781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430042" y="1854194"/>
                <a:ext cx="5256837" cy="16278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𝑃</m:t>
                      </m:r>
                      <m:d>
                        <m:dPr>
                          <m:ctrlPr>
                            <a:rPr lang="en-US" sz="3200" b="0" i="1" smtClean="0">
                              <a:latin typeface="Cambria Math" charset="0"/>
                            </a:rPr>
                          </m:ctrlPr>
                        </m:dPr>
                        <m:e>
                          <m:sSub>
                            <m:sSubPr>
                              <m:ctrlPr>
                                <a:rPr lang="en-US" sz="3200" b="0" i="1" smtClean="0">
                                  <a:latin typeface="Cambria Math" charset="0"/>
                                </a:rPr>
                              </m:ctrlPr>
                            </m:sSubPr>
                            <m:e>
                              <m:r>
                                <a:rPr lang="en-US" sz="3200" b="0" i="1" smtClean="0">
                                  <a:latin typeface="Cambria Math" charset="0"/>
                                </a:rPr>
                                <m:t>𝐻</m:t>
                              </m:r>
                            </m:e>
                            <m:sub>
                              <m:r>
                                <a:rPr lang="en-US" sz="3200" b="0" i="1" smtClean="0">
                                  <a:latin typeface="Cambria Math" charset="0"/>
                                </a:rPr>
                                <m:t>1</m:t>
                              </m:r>
                            </m:sub>
                          </m:sSub>
                        </m:e>
                        <m:e>
                          <m:r>
                            <a:rPr lang="en-US" sz="3200" b="0" i="1" smtClean="0">
                              <a:latin typeface="Cambria Math" charset="0"/>
                            </a:rPr>
                            <m:t>𝐷</m:t>
                          </m:r>
                        </m:e>
                      </m:d>
                      <m:r>
                        <a:rPr lang="en-US" sz="3200" b="0" i="1" smtClean="0">
                          <a:latin typeface="Cambria Math" charset="0"/>
                        </a:rPr>
                        <m:t>= </m:t>
                      </m:r>
                      <m:f>
                        <m:fPr>
                          <m:ctrlPr>
                            <a:rPr lang="mr-IN" sz="3200" b="0" i="1" smtClean="0">
                              <a:latin typeface="Cambria Math" charset="0"/>
                            </a:rPr>
                          </m:ctrlPr>
                        </m:fPr>
                        <m:num>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𝐷</m:t>
                              </m:r>
                            </m:e>
                            <m:e>
                              <m:sSub>
                                <m:sSubPr>
                                  <m:ctrlPr>
                                    <a:rPr lang="en-US" sz="3200" i="1">
                                      <a:latin typeface="Cambria Math" charset="0"/>
                                    </a:rPr>
                                  </m:ctrlPr>
                                </m:sSubPr>
                                <m:e>
                                  <m:r>
                                    <a:rPr lang="en-US" sz="3200" i="1">
                                      <a:latin typeface="Cambria Math" charset="0"/>
                                    </a:rPr>
                                    <m:t>𝐻</m:t>
                                  </m:r>
                                </m:e>
                                <m:sub>
                                  <m:r>
                                    <a:rPr lang="en-US" sz="3200" b="0" i="1" smtClean="0">
                                      <a:latin typeface="Cambria Math" charset="0"/>
                                    </a:rPr>
                                    <m:t>1</m:t>
                                  </m:r>
                                </m:sub>
                              </m:sSub>
                            </m:e>
                          </m:d>
                          <m:r>
                            <a:rPr lang="en-US" sz="3200" b="0" i="1" smtClean="0">
                              <a:latin typeface="Cambria Math" charset="0"/>
                            </a:rPr>
                            <m:t> </m:t>
                          </m:r>
                          <m:r>
                            <a:rPr lang="en-US" sz="3200" b="0" i="1" smtClean="0">
                              <a:latin typeface="Cambria Math" charset="0"/>
                            </a:rPr>
                            <m:t>𝑃</m:t>
                          </m:r>
                          <m:d>
                            <m:dPr>
                              <m:ctrlPr>
                                <a:rPr lang="en-US" sz="3200" b="0" i="1" smtClean="0">
                                  <a:latin typeface="Cambria Math" charset="0"/>
                                </a:rPr>
                              </m:ctrlPr>
                            </m:dPr>
                            <m:e>
                              <m:sSub>
                                <m:sSubPr>
                                  <m:ctrlPr>
                                    <a:rPr lang="en-US" sz="3200" i="1">
                                      <a:latin typeface="Cambria Math" charset="0"/>
                                    </a:rPr>
                                  </m:ctrlPr>
                                </m:sSubPr>
                                <m:e>
                                  <m:r>
                                    <a:rPr lang="en-US" sz="3200" i="1">
                                      <a:latin typeface="Cambria Math" charset="0"/>
                                    </a:rPr>
                                    <m:t>𝐻</m:t>
                                  </m:r>
                                </m:e>
                                <m:sub>
                                  <m:r>
                                    <a:rPr lang="en-US" sz="3200" b="0" i="1" smtClean="0">
                                      <a:latin typeface="Cambria Math" charset="0"/>
                                    </a:rPr>
                                    <m:t>1</m:t>
                                  </m:r>
                                </m:sub>
                              </m:sSub>
                            </m:e>
                          </m:d>
                        </m:num>
                        <m:den>
                          <m:r>
                            <a:rPr lang="en-US" sz="3200" b="0" i="1" smtClean="0">
                              <a:latin typeface="Cambria Math" charset="0"/>
                            </a:rPr>
                            <m:t>𝑃</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den>
                      </m:f>
                    </m:oMath>
                  </m:oMathPara>
                </a14:m>
                <a:endParaRPr lang="en-US" sz="3200" b="0" dirty="0" smtClean="0"/>
              </a:p>
              <a:p>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6430042" y="1854194"/>
                <a:ext cx="5256837" cy="162781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900112" y="4114653"/>
                <a:ext cx="6485993" cy="25334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charset="0"/>
                            </a:rPr>
                          </m:ctrlPr>
                        </m:sSubPr>
                        <m:e>
                          <m:r>
                            <a:rPr lang="en-US" sz="6000" b="0" i="1" smtClean="0">
                              <a:latin typeface="Cambria Math" charset="0"/>
                            </a:rPr>
                            <m:t>𝐵𝐹</m:t>
                          </m:r>
                        </m:e>
                        <m:sub>
                          <m:r>
                            <a:rPr lang="en-US" sz="6000" i="1">
                              <a:latin typeface="Cambria Math" charset="0"/>
                            </a:rPr>
                            <m:t>1</m:t>
                          </m:r>
                          <m:r>
                            <a:rPr lang="en-US" sz="6000" b="0" i="1" smtClean="0">
                              <a:latin typeface="Cambria Math" charset="0"/>
                            </a:rPr>
                            <m:t>0</m:t>
                          </m:r>
                        </m:sub>
                      </m:sSub>
                      <m:r>
                        <a:rPr lang="en-US" sz="6000" b="0" i="1" smtClean="0">
                          <a:latin typeface="Cambria Math" charset="0"/>
                        </a:rPr>
                        <m:t>= </m:t>
                      </m:r>
                      <m:f>
                        <m:fPr>
                          <m:ctrlPr>
                            <a:rPr lang="mr-IN" sz="6000" b="0" i="1" smtClean="0">
                              <a:latin typeface="Cambria Math" charset="0"/>
                            </a:rPr>
                          </m:ctrlPr>
                        </m:fPr>
                        <m:num>
                          <m:r>
                            <a:rPr lang="en-US" sz="6000" b="0" i="1" smtClean="0">
                              <a:latin typeface="Cambria Math" charset="0"/>
                            </a:rPr>
                            <m:t>𝑃</m:t>
                          </m:r>
                          <m:d>
                            <m:dPr>
                              <m:ctrlPr>
                                <a:rPr lang="en-US" sz="6000" b="0" i="1" smtClean="0">
                                  <a:latin typeface="Cambria Math" charset="0"/>
                                </a:rPr>
                              </m:ctrlPr>
                            </m:dPr>
                            <m:e>
                              <m:r>
                                <a:rPr lang="en-US" sz="6000" b="0" i="1" smtClean="0">
                                  <a:latin typeface="Cambria Math" charset="0"/>
                                </a:rPr>
                                <m:t>𝐷</m:t>
                              </m:r>
                            </m:e>
                            <m:e>
                              <m:sSub>
                                <m:sSubPr>
                                  <m:ctrlPr>
                                    <a:rPr lang="en-US" sz="6000" i="1">
                                      <a:latin typeface="Cambria Math" charset="0"/>
                                    </a:rPr>
                                  </m:ctrlPr>
                                </m:sSubPr>
                                <m:e>
                                  <m:r>
                                    <a:rPr lang="en-US" sz="6000" i="1">
                                      <a:latin typeface="Cambria Math" charset="0"/>
                                    </a:rPr>
                                    <m:t>𝐻</m:t>
                                  </m:r>
                                </m:e>
                                <m:sub>
                                  <m:r>
                                    <a:rPr lang="en-US" sz="6000" b="0" i="1" smtClean="0">
                                      <a:latin typeface="Cambria Math" charset="0"/>
                                    </a:rPr>
                                    <m:t>1</m:t>
                                  </m:r>
                                </m:sub>
                              </m:sSub>
                            </m:e>
                          </m:d>
                        </m:num>
                        <m:den>
                          <m:r>
                            <a:rPr lang="en-US" sz="6000" i="1">
                              <a:latin typeface="Cambria Math" charset="0"/>
                            </a:rPr>
                            <m:t>𝑃</m:t>
                          </m:r>
                          <m:d>
                            <m:dPr>
                              <m:ctrlPr>
                                <a:rPr lang="en-US" sz="6000" i="1">
                                  <a:latin typeface="Cambria Math" charset="0"/>
                                </a:rPr>
                              </m:ctrlPr>
                            </m:dPr>
                            <m:e>
                              <m:r>
                                <a:rPr lang="en-US" sz="6000" i="1">
                                  <a:latin typeface="Cambria Math" charset="0"/>
                                </a:rPr>
                                <m:t>𝐷</m:t>
                              </m:r>
                            </m:e>
                            <m:e>
                              <m:sSub>
                                <m:sSubPr>
                                  <m:ctrlPr>
                                    <a:rPr lang="en-US" sz="6000" i="1">
                                      <a:latin typeface="Cambria Math" charset="0"/>
                                    </a:rPr>
                                  </m:ctrlPr>
                                </m:sSubPr>
                                <m:e>
                                  <m:r>
                                    <a:rPr lang="en-US" sz="6000" i="1">
                                      <a:latin typeface="Cambria Math" charset="0"/>
                                    </a:rPr>
                                    <m:t>𝐻</m:t>
                                  </m:r>
                                </m:e>
                                <m:sub>
                                  <m:r>
                                    <a:rPr lang="en-US" sz="6000" i="1">
                                      <a:latin typeface="Cambria Math" charset="0"/>
                                    </a:rPr>
                                    <m:t>0</m:t>
                                  </m:r>
                                </m:sub>
                              </m:sSub>
                            </m:e>
                          </m:d>
                        </m:den>
                      </m:f>
                    </m:oMath>
                  </m:oMathPara>
                </a14:m>
                <a:endParaRPr lang="en-US" sz="6000" b="0" dirty="0" smtClean="0"/>
              </a:p>
              <a:p>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2900112" y="4114653"/>
                <a:ext cx="6485993" cy="2533450"/>
              </a:xfrm>
              <a:prstGeom prst="rect">
                <a:avLst/>
              </a:prstGeom>
              <a:blipFill rotWithShape="0">
                <a:blip r:embed="rId5"/>
                <a:stretch>
                  <a:fillRect/>
                </a:stretch>
              </a:blipFill>
            </p:spPr>
            <p:txBody>
              <a:bodyPr/>
              <a:lstStyle/>
              <a:p>
                <a:r>
                  <a:rPr lang="en-US">
                    <a:noFill/>
                  </a:rPr>
                  <a:t> </a:t>
                </a:r>
              </a:p>
            </p:txBody>
          </p:sp>
        </mc:Fallback>
      </mc:AlternateContent>
      <p:sp>
        <p:nvSpPr>
          <p:cNvPr id="4" name="Oval 3"/>
          <p:cNvSpPr/>
          <p:nvPr/>
        </p:nvSpPr>
        <p:spPr>
          <a:xfrm>
            <a:off x="2523281" y="1690688"/>
            <a:ext cx="1909823" cy="1023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Oval 9"/>
          <p:cNvSpPr/>
          <p:nvPr/>
        </p:nvSpPr>
        <p:spPr>
          <a:xfrm>
            <a:off x="8590345" y="1644830"/>
            <a:ext cx="1909823" cy="1023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6" idx="2"/>
          </p:cNvCxnSpPr>
          <p:nvPr/>
        </p:nvCxnSpPr>
        <p:spPr>
          <a:xfrm>
            <a:off x="3831220" y="2668103"/>
            <a:ext cx="2022666" cy="3115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8" idx="7"/>
          </p:cNvCxnSpPr>
          <p:nvPr/>
        </p:nvCxnSpPr>
        <p:spPr>
          <a:xfrm flipH="1">
            <a:off x="8741066" y="2668102"/>
            <a:ext cx="839482" cy="14794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853886" y="5185458"/>
            <a:ext cx="3435272" cy="11963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Oval 17"/>
          <p:cNvSpPr/>
          <p:nvPr/>
        </p:nvSpPr>
        <p:spPr>
          <a:xfrm>
            <a:off x="5808878" y="3969497"/>
            <a:ext cx="3435272" cy="12159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TextBox 22"/>
          <p:cNvSpPr txBox="1"/>
          <p:nvPr/>
        </p:nvSpPr>
        <p:spPr>
          <a:xfrm>
            <a:off x="104543" y="6416256"/>
            <a:ext cx="11450250" cy="369332"/>
          </a:xfrm>
          <a:prstGeom prst="rect">
            <a:avLst/>
          </a:prstGeom>
          <a:noFill/>
        </p:spPr>
        <p:txBody>
          <a:bodyPr wrap="none" rtlCol="0">
            <a:spAutoFit/>
          </a:bodyPr>
          <a:lstStyle/>
          <a:p>
            <a:r>
              <a:rPr lang="en-US" dirty="0" smtClean="0"/>
              <a:t>Note that in frequentist analyses, we don’t normally compare models, we ’accept’ the alternative when we reject the null</a:t>
            </a:r>
            <a:endParaRPr lang="en-US" dirty="0"/>
          </a:p>
        </p:txBody>
      </p:sp>
    </p:spTree>
    <p:extLst>
      <p:ext uri="{BB962C8B-B14F-4D97-AF65-F5344CB8AC3E}">
        <p14:creationId xmlns:p14="http://schemas.microsoft.com/office/powerpoint/2010/main" val="18579809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Bayes Factor</a:t>
            </a:r>
            <a:endParaRPr lang="en-US" dirty="0"/>
          </a:p>
        </p:txBody>
      </p:sp>
      <p:sp>
        <p:nvSpPr>
          <p:cNvPr id="7" name="TextBox 6"/>
          <p:cNvSpPr txBox="1"/>
          <p:nvPr/>
        </p:nvSpPr>
        <p:spPr>
          <a:xfrm>
            <a:off x="1382517" y="2668103"/>
            <a:ext cx="1517595" cy="1446550"/>
          </a:xfrm>
          <a:prstGeom prst="rect">
            <a:avLst/>
          </a:prstGeom>
          <a:noFill/>
        </p:spPr>
        <p:txBody>
          <a:bodyPr wrap="none" rtlCol="0">
            <a:spAutoFit/>
          </a:bodyPr>
          <a:lstStyle/>
          <a:p>
            <a:pPr algn="ctr"/>
            <a:r>
              <a:rPr lang="en-US" sz="4400" b="1" dirty="0" smtClean="0">
                <a:solidFill>
                  <a:schemeClr val="bg1"/>
                </a:solidFill>
              </a:rPr>
              <a:t>Prior</a:t>
            </a:r>
          </a:p>
          <a:p>
            <a:pPr algn="ctr"/>
            <a:r>
              <a:rPr lang="en-US" sz="4400" b="1" dirty="0" smtClean="0">
                <a:solidFill>
                  <a:schemeClr val="bg1"/>
                </a:solidFill>
              </a:rPr>
              <a:t>Belief</a:t>
            </a:r>
            <a:endParaRPr lang="en-US" sz="4400" b="1" dirty="0">
              <a:solidFill>
                <a:schemeClr val="bg1"/>
              </a:solidFill>
            </a:endParaRPr>
          </a:p>
        </p:txBody>
      </p:sp>
      <mc:AlternateContent xmlns:mc="http://schemas.openxmlformats.org/markup-compatibility/2006" xmlns:a14="http://schemas.microsoft.com/office/drawing/2010/main">
        <mc:Choice Requires="a14">
          <p:sp>
            <p:nvSpPr>
              <p:cNvPr id="9" name="TextBox 8"/>
              <p:cNvSpPr txBox="1"/>
              <p:nvPr/>
            </p:nvSpPr>
            <p:spPr>
              <a:xfrm>
                <a:off x="3217682" y="1679204"/>
                <a:ext cx="5756635" cy="1472904"/>
              </a:xfrm>
              <a:prstGeom prst="rect">
                <a:avLst/>
              </a:prstGeom>
              <a:noFill/>
            </p:spPr>
            <p:txBody>
              <a:bodyPr wrap="square" rtlCol="0">
                <a:spAutoFit/>
              </a:bodyPr>
              <a:lstStyle/>
              <a:p>
                <a14:m>
                  <m:oMath xmlns:m="http://schemas.openxmlformats.org/officeDocument/2006/math">
                    <m:sSub>
                      <m:sSubPr>
                        <m:ctrlPr>
                          <a:rPr lang="en-US" sz="3200" i="1" smtClean="0">
                            <a:latin typeface="Cambria Math" charset="0"/>
                          </a:rPr>
                        </m:ctrlPr>
                      </m:sSubPr>
                      <m:e>
                        <m:r>
                          <a:rPr lang="en-US" sz="3200" b="0" i="1" smtClean="0">
                            <a:latin typeface="Cambria Math" charset="0"/>
                          </a:rPr>
                          <m:t>𝐵𝐹</m:t>
                        </m:r>
                      </m:e>
                      <m:sub>
                        <m:r>
                          <a:rPr lang="en-US" sz="3200" i="1">
                            <a:latin typeface="Cambria Math" charset="0"/>
                          </a:rPr>
                          <m:t>1</m:t>
                        </m:r>
                        <m:r>
                          <a:rPr lang="en-US" sz="3200" b="0" i="1" smtClean="0">
                            <a:latin typeface="Cambria Math" charset="0"/>
                          </a:rPr>
                          <m:t>0</m:t>
                        </m:r>
                      </m:sub>
                    </m:sSub>
                    <m:r>
                      <a:rPr lang="en-US" sz="3200" b="0" i="1" smtClean="0">
                        <a:latin typeface="Cambria Math" charset="0"/>
                      </a:rPr>
                      <m:t>= </m:t>
                    </m:r>
                    <m:f>
                      <m:fPr>
                        <m:ctrlPr>
                          <a:rPr lang="mr-IN" sz="3200" b="0" i="1" smtClean="0">
                            <a:latin typeface="Cambria Math" charset="0"/>
                          </a:rPr>
                        </m:ctrlPr>
                      </m:fPr>
                      <m:num>
                        <m:r>
                          <a:rPr lang="en-US" sz="3200" b="0" i="1" smtClean="0">
                            <a:latin typeface="Cambria Math" charset="0"/>
                          </a:rPr>
                          <m:t>𝑃</m:t>
                        </m:r>
                        <m:d>
                          <m:dPr>
                            <m:ctrlPr>
                              <a:rPr lang="en-US" sz="3200" b="0" i="1" smtClean="0">
                                <a:latin typeface="Cambria Math" charset="0"/>
                              </a:rPr>
                            </m:ctrlPr>
                          </m:dPr>
                          <m:e>
                            <m:r>
                              <a:rPr lang="en-US" sz="3200" b="0" i="1" smtClean="0">
                                <a:latin typeface="Cambria Math" charset="0"/>
                              </a:rPr>
                              <m:t>𝐷</m:t>
                            </m:r>
                          </m:e>
                          <m:e>
                            <m:sSub>
                              <m:sSubPr>
                                <m:ctrlPr>
                                  <a:rPr lang="en-US" sz="3200" i="1">
                                    <a:latin typeface="Cambria Math" charset="0"/>
                                  </a:rPr>
                                </m:ctrlPr>
                              </m:sSubPr>
                              <m:e>
                                <m:r>
                                  <a:rPr lang="en-US" sz="3200" i="1">
                                    <a:latin typeface="Cambria Math" charset="0"/>
                                  </a:rPr>
                                  <m:t>𝐻</m:t>
                                </m:r>
                              </m:e>
                              <m:sub>
                                <m:r>
                                  <a:rPr lang="en-US" sz="3200" b="0" i="1" smtClean="0">
                                    <a:latin typeface="Cambria Math" charset="0"/>
                                  </a:rPr>
                                  <m:t>1</m:t>
                                </m:r>
                              </m:sub>
                            </m:sSub>
                          </m:e>
                        </m:d>
                      </m:num>
                      <m:den>
                        <m:r>
                          <a:rPr lang="en-US" sz="3200" i="1">
                            <a:latin typeface="Cambria Math" charset="0"/>
                          </a:rPr>
                          <m:t>𝑃</m:t>
                        </m:r>
                        <m:d>
                          <m:dPr>
                            <m:ctrlPr>
                              <a:rPr lang="en-US" sz="3200" i="1">
                                <a:latin typeface="Cambria Math" charset="0"/>
                              </a:rPr>
                            </m:ctrlPr>
                          </m:dPr>
                          <m:e>
                            <m:r>
                              <a:rPr lang="en-US" sz="3200" i="1">
                                <a:latin typeface="Cambria Math" charset="0"/>
                              </a:rPr>
                              <m:t>𝐷</m:t>
                            </m:r>
                          </m:e>
                          <m:e>
                            <m:sSub>
                              <m:sSubPr>
                                <m:ctrlPr>
                                  <a:rPr lang="en-US" sz="3200" i="1">
                                    <a:latin typeface="Cambria Math" charset="0"/>
                                  </a:rPr>
                                </m:ctrlPr>
                              </m:sSubPr>
                              <m:e>
                                <m:r>
                                  <a:rPr lang="en-US" sz="3200" i="1">
                                    <a:latin typeface="Cambria Math" charset="0"/>
                                  </a:rPr>
                                  <m:t>𝐻</m:t>
                                </m:r>
                              </m:e>
                              <m:sub>
                                <m:r>
                                  <a:rPr lang="en-US" sz="3200" i="1">
                                    <a:latin typeface="Cambria Math" charset="0"/>
                                  </a:rPr>
                                  <m:t>0</m:t>
                                </m:r>
                              </m:sub>
                            </m:sSub>
                          </m:e>
                        </m:d>
                      </m:den>
                    </m:f>
                  </m:oMath>
                </a14:m>
                <a:r>
                  <a:rPr lang="en-US" sz="3200" b="0" dirty="0" smtClean="0"/>
                  <a:t> = </a:t>
                </a:r>
                <a14:m>
                  <m:oMath xmlns:m="http://schemas.openxmlformats.org/officeDocument/2006/math">
                    <m:f>
                      <m:fPr>
                        <m:ctrlPr>
                          <a:rPr lang="mr-IN" sz="3200" i="1">
                            <a:latin typeface="Cambria Math" charset="0"/>
                          </a:rPr>
                        </m:ctrlPr>
                      </m:fPr>
                      <m:num>
                        <m:r>
                          <a:rPr lang="en-US" sz="3200" b="0" i="1" smtClean="0">
                            <a:latin typeface="Cambria Math" charset="0"/>
                          </a:rPr>
                          <m:t>𝐿𝑖𝑘𝑒𝑙𝑖h𝑜𝑜𝑑</m:t>
                        </m:r>
                        <m:r>
                          <a:rPr lang="en-US" sz="3200" b="0" i="1" smtClean="0">
                            <a:latin typeface="Cambria Math" charset="0"/>
                          </a:rPr>
                          <m:t> </m:t>
                        </m:r>
                        <m:r>
                          <a:rPr lang="en-US" sz="3200" b="0" i="1" smtClean="0">
                            <a:latin typeface="Cambria Math" charset="0"/>
                          </a:rPr>
                          <m:t>𝑜𝑓</m:t>
                        </m:r>
                        <m:r>
                          <a:rPr lang="en-US" sz="3200" b="0" i="1" smtClean="0">
                            <a:latin typeface="Cambria Math" charset="0"/>
                          </a:rPr>
                          <m:t> </m:t>
                        </m:r>
                        <m:r>
                          <a:rPr lang="en-US" sz="3200" b="0" i="1" smtClean="0">
                            <a:latin typeface="Cambria Math" charset="0"/>
                          </a:rPr>
                          <m:t>𝐻</m:t>
                        </m:r>
                        <m:r>
                          <a:rPr lang="en-US" sz="3200" b="0" i="1" smtClean="0">
                            <a:latin typeface="Cambria Math" charset="0"/>
                          </a:rPr>
                          <m:t>1</m:t>
                        </m:r>
                      </m:num>
                      <m:den>
                        <m:r>
                          <a:rPr lang="en-US" sz="3200" b="0" i="1" smtClean="0">
                            <a:latin typeface="Cambria Math" charset="0"/>
                          </a:rPr>
                          <m:t>𝐿𝑖𝑘𝑒𝑙𝑖h𝑜𝑜𝑑</m:t>
                        </m:r>
                        <m:r>
                          <a:rPr lang="en-US" sz="3200" b="0" i="1" smtClean="0">
                            <a:latin typeface="Cambria Math" charset="0"/>
                          </a:rPr>
                          <m:t> </m:t>
                        </m:r>
                        <m:r>
                          <a:rPr lang="en-US" sz="3200" b="0" i="1" smtClean="0">
                            <a:latin typeface="Cambria Math" charset="0"/>
                          </a:rPr>
                          <m:t>𝑜𝑓</m:t>
                        </m:r>
                        <m:r>
                          <a:rPr lang="en-US" sz="3200" b="0" i="1" smtClean="0">
                            <a:latin typeface="Cambria Math" charset="0"/>
                          </a:rPr>
                          <m:t> </m:t>
                        </m:r>
                        <m:r>
                          <a:rPr lang="en-US" sz="3200" b="0" i="1" smtClean="0">
                            <a:latin typeface="Cambria Math" charset="0"/>
                          </a:rPr>
                          <m:t>𝐻</m:t>
                        </m:r>
                        <m:r>
                          <a:rPr lang="en-US" sz="3200" b="0" i="1" smtClean="0">
                            <a:latin typeface="Cambria Math" charset="0"/>
                          </a:rPr>
                          <m:t>0</m:t>
                        </m:r>
                      </m:den>
                    </m:f>
                  </m:oMath>
                </a14:m>
                <a:endParaRPr lang="en-US" sz="3200" b="0" dirty="0" smtClean="0"/>
              </a:p>
              <a:p>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3217682" y="1679204"/>
                <a:ext cx="5756635" cy="1472904"/>
              </a:xfrm>
              <a:prstGeom prst="rect">
                <a:avLst/>
              </a:prstGeom>
              <a:blipFill rotWithShape="0">
                <a:blip r:embed="rId3"/>
                <a:stretch>
                  <a:fillRect/>
                </a:stretch>
              </a:blipFill>
            </p:spPr>
            <p:txBody>
              <a:bodyPr/>
              <a:lstStyle/>
              <a:p>
                <a:r>
                  <a:rPr lang="en-US">
                    <a:noFill/>
                  </a:rPr>
                  <a:t> </a:t>
                </a:r>
              </a:p>
            </p:txBody>
          </p:sp>
        </mc:Fallback>
      </mc:AlternateContent>
      <p:sp>
        <p:nvSpPr>
          <p:cNvPr id="3" name="TextBox 2"/>
          <p:cNvSpPr txBox="1"/>
          <p:nvPr/>
        </p:nvSpPr>
        <p:spPr>
          <a:xfrm>
            <a:off x="2043231" y="3337299"/>
            <a:ext cx="8732840" cy="461665"/>
          </a:xfrm>
          <a:prstGeom prst="rect">
            <a:avLst/>
          </a:prstGeom>
          <a:noFill/>
        </p:spPr>
        <p:txBody>
          <a:bodyPr wrap="none" rtlCol="0">
            <a:spAutoFit/>
          </a:bodyPr>
          <a:lstStyle/>
          <a:p>
            <a:r>
              <a:rPr lang="en-US" sz="2400" dirty="0" smtClean="0"/>
              <a:t>After seeing the data, how likely is one model compared to another?</a:t>
            </a:r>
            <a:endParaRPr lang="en-US" sz="2400" dirty="0"/>
          </a:p>
        </p:txBody>
      </p:sp>
    </p:spTree>
    <p:extLst>
      <p:ext uri="{BB962C8B-B14F-4D97-AF65-F5344CB8AC3E}">
        <p14:creationId xmlns:p14="http://schemas.microsoft.com/office/powerpoint/2010/main" val="934811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en-AU" dirty="0" smtClean="0"/>
              <a:t>Bayes Factor</a:t>
            </a:r>
            <a:endParaRPr lang="en-AU"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1981200" y="2332037"/>
                <a:ext cx="8229600" cy="4525963"/>
              </a:xfrm>
            </p:spPr>
            <p:txBody>
              <a:bodyPr>
                <a:normAutofit/>
              </a:bodyPr>
              <a:lstStyle/>
              <a:p>
                <a:pPr marL="0" indent="0" algn="ctr">
                  <a:buNone/>
                </a:pPr>
                <a:r>
                  <a:rPr lang="en-AU" dirty="0" smtClean="0"/>
                  <a:t>Relative probability of the data under two hypotheses</a:t>
                </a:r>
              </a:p>
              <a:p>
                <a:pPr marL="457200" lvl="1" indent="0" algn="ctr">
                  <a:buNone/>
                </a:pPr>
                <a14:m>
                  <m:oMath xmlns:m="http://schemas.openxmlformats.org/officeDocument/2006/math">
                    <m:r>
                      <a:rPr lang="en-AU" i="1" smtClean="0">
                        <a:latin typeface="Cambria Math" panose="02040503050406030204" pitchFamily="18" charset="0"/>
                      </a:rPr>
                      <m:t>𝐵𝐹</m:t>
                    </m:r>
                    <m:r>
                      <a:rPr lang="en-AU" i="1" baseline="-25000" smtClean="0">
                        <a:latin typeface="Cambria Math" panose="02040503050406030204" pitchFamily="18" charset="0"/>
                      </a:rPr>
                      <m:t>10 </m:t>
                    </m:r>
                    <m:r>
                      <a:rPr lang="en-AU" i="1" smtClean="0">
                        <a:latin typeface="Cambria Math" panose="02040503050406030204" pitchFamily="18" charset="0"/>
                      </a:rPr>
                      <m:t>= 2  </m:t>
                    </m:r>
                  </m:oMath>
                </a14:m>
                <a:r>
                  <a:rPr lang="en-AU" dirty="0" smtClean="0"/>
                  <a:t>means the data are twice as likely under </a:t>
                </a:r>
                <a14:m>
                  <m:oMath xmlns:m="http://schemas.openxmlformats.org/officeDocument/2006/math">
                    <m:r>
                      <a:rPr lang="en-AU" i="1" smtClean="0">
                        <a:latin typeface="Cambria Math" panose="02040503050406030204" pitchFamily="18" charset="0"/>
                      </a:rPr>
                      <m:t>𝐻</m:t>
                    </m:r>
                    <m:r>
                      <a:rPr lang="en-AU" i="1" baseline="-25000" smtClean="0">
                        <a:latin typeface="Cambria Math" panose="02040503050406030204" pitchFamily="18" charset="0"/>
                      </a:rPr>
                      <m:t>1</m:t>
                    </m:r>
                  </m:oMath>
                </a14:m>
                <a:r>
                  <a:rPr lang="en-AU" dirty="0" smtClean="0"/>
                  <a:t> than </a:t>
                </a:r>
                <a14:m>
                  <m:oMath xmlns:m="http://schemas.openxmlformats.org/officeDocument/2006/math">
                    <m:r>
                      <a:rPr lang="en-AU" i="1" smtClean="0">
                        <a:latin typeface="Cambria Math" panose="02040503050406030204" pitchFamily="18" charset="0"/>
                      </a:rPr>
                      <m:t>𝐻</m:t>
                    </m:r>
                    <m:r>
                      <a:rPr lang="en-AU" i="1" baseline="-25000" smtClean="0">
                        <a:latin typeface="Cambria Math" panose="02040503050406030204" pitchFamily="18" charset="0"/>
                      </a:rPr>
                      <m:t>0</m:t>
                    </m:r>
                  </m:oMath>
                </a14:m>
                <a:r>
                  <a:rPr lang="en-AU" dirty="0" smtClean="0"/>
                  <a:t>.</a:t>
                </a:r>
              </a:p>
              <a:p>
                <a:pPr marL="457200" lvl="1" indent="0" algn="ctr">
                  <a:buNone/>
                </a:pPr>
                <a14:m>
                  <m:oMath xmlns:m="http://schemas.openxmlformats.org/officeDocument/2006/math">
                    <m:r>
                      <a:rPr lang="en-AU" i="1" smtClean="0">
                        <a:latin typeface="Cambria Math" panose="02040503050406030204" pitchFamily="18" charset="0"/>
                      </a:rPr>
                      <m:t>𝐵𝐹</m:t>
                    </m:r>
                    <m:r>
                      <a:rPr lang="en-AU" i="1" baseline="-25000" smtClean="0">
                        <a:latin typeface="Cambria Math" panose="02040503050406030204" pitchFamily="18" charset="0"/>
                      </a:rPr>
                      <m:t>10 </m:t>
                    </m:r>
                    <m:r>
                      <a:rPr lang="en-AU" i="1" smtClean="0">
                        <a:latin typeface="Cambria Math" panose="02040503050406030204" pitchFamily="18" charset="0"/>
                      </a:rPr>
                      <m:t>= 0.5 </m:t>
                    </m:r>
                  </m:oMath>
                </a14:m>
                <a:r>
                  <a:rPr lang="en-AU" dirty="0" smtClean="0"/>
                  <a:t>says the data are twice as likely under </a:t>
                </a:r>
                <a14:m>
                  <m:oMath xmlns:m="http://schemas.openxmlformats.org/officeDocument/2006/math">
                    <m:r>
                      <a:rPr lang="en-AU" i="1" smtClean="0">
                        <a:latin typeface="Cambria Math" panose="02040503050406030204" pitchFamily="18" charset="0"/>
                      </a:rPr>
                      <m:t>𝐻</m:t>
                    </m:r>
                    <m:r>
                      <a:rPr lang="en-AU" i="1" baseline="-25000" smtClean="0">
                        <a:latin typeface="Cambria Math" panose="02040503050406030204" pitchFamily="18" charset="0"/>
                      </a:rPr>
                      <m:t>0</m:t>
                    </m:r>
                  </m:oMath>
                </a14:m>
                <a:r>
                  <a:rPr lang="en-AU" dirty="0" smtClean="0"/>
                  <a:t> than </a:t>
                </a:r>
                <a14:m>
                  <m:oMath xmlns:m="http://schemas.openxmlformats.org/officeDocument/2006/math">
                    <m:r>
                      <a:rPr lang="en-AU" i="1" smtClean="0">
                        <a:latin typeface="Cambria Math" panose="02040503050406030204" pitchFamily="18" charset="0"/>
                      </a:rPr>
                      <m:t>𝐻</m:t>
                    </m:r>
                    <m:r>
                      <a:rPr lang="en-AU" i="1" baseline="-25000" smtClean="0">
                        <a:latin typeface="Cambria Math" panose="02040503050406030204" pitchFamily="18" charset="0"/>
                      </a:rPr>
                      <m:t>1</m:t>
                    </m:r>
                  </m:oMath>
                </a14:m>
                <a:r>
                  <a:rPr lang="en-AU" dirty="0" smtClean="0"/>
                  <a:t>.</a:t>
                </a:r>
              </a:p>
              <a:p>
                <a:pPr marL="457200" lvl="1" indent="0" algn="ctr">
                  <a:buNone/>
                </a:pPr>
                <a14:m>
                  <m:oMath xmlns:m="http://schemas.openxmlformats.org/officeDocument/2006/math">
                    <m:r>
                      <a:rPr lang="en-AU" i="1" smtClean="0">
                        <a:latin typeface="Cambria Math" panose="02040503050406030204" pitchFamily="18" charset="0"/>
                      </a:rPr>
                      <m:t>𝐵𝐹</m:t>
                    </m:r>
                    <m:r>
                      <a:rPr lang="en-AU" i="1" baseline="-25000" smtClean="0">
                        <a:latin typeface="Cambria Math" panose="02040503050406030204" pitchFamily="18" charset="0"/>
                      </a:rPr>
                      <m:t>10</m:t>
                    </m:r>
                    <m:r>
                      <a:rPr lang="en-AU" i="1" smtClean="0">
                        <a:latin typeface="Cambria Math" panose="02040503050406030204" pitchFamily="18" charset="0"/>
                      </a:rPr>
                      <m:t> = 1</m:t>
                    </m:r>
                  </m:oMath>
                </a14:m>
                <a:r>
                  <a:rPr lang="en-AU" dirty="0" smtClean="0"/>
                  <a:t> tells us the data are equally likely under both hypotheses.</a:t>
                </a:r>
                <a:endParaRPr lang="en-AU"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1981200" y="2332037"/>
                <a:ext cx="8229600" cy="4525963"/>
              </a:xfrm>
              <a:blipFill rotWithShape="0">
                <a:blip r:embed="rId3"/>
                <a:stretch>
                  <a:fillRect t="-2291" r="-963"/>
                </a:stretch>
              </a:blipFill>
            </p:spPr>
            <p:txBody>
              <a:bodyPr/>
              <a:lstStyle/>
              <a:p>
                <a:r>
                  <a:rPr lang="en-US">
                    <a:noFill/>
                  </a:rPr>
                  <a:t> </a:t>
                </a:r>
              </a:p>
            </p:txBody>
          </p:sp>
        </mc:Fallback>
      </mc:AlternateContent>
    </p:spTree>
    <p:extLst>
      <p:ext uri="{BB962C8B-B14F-4D97-AF65-F5344CB8AC3E}">
        <p14:creationId xmlns:p14="http://schemas.microsoft.com/office/powerpoint/2010/main" val="274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Jeffrey’s Scale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5194760"/>
              </p:ext>
            </p:extLst>
          </p:nvPr>
        </p:nvGraphicFramePr>
        <p:xfrm>
          <a:off x="3321933" y="1622024"/>
          <a:ext cx="5324354" cy="4354084"/>
        </p:xfrm>
        <a:graphic>
          <a:graphicData uri="http://schemas.openxmlformats.org/drawingml/2006/table">
            <a:tbl>
              <a:tblPr/>
              <a:tblGrid>
                <a:gridCol w="2662177"/>
                <a:gridCol w="2662177"/>
              </a:tblGrid>
              <a:tr h="384750">
                <a:tc>
                  <a:txBody>
                    <a:bodyPr/>
                    <a:lstStyle/>
                    <a:p>
                      <a:pPr algn="l" fontAlgn="base"/>
                      <a:r>
                        <a:rPr lang="mr-IN" sz="1100" b="0" cap="all">
                          <a:solidFill>
                            <a:srgbClr val="666666"/>
                          </a:solidFill>
                          <a:effectLst/>
                          <a:latin typeface="inherit" charset="0"/>
                        </a:rPr>
                        <a:t>IF B</a:t>
                      </a:r>
                      <a:r>
                        <a:rPr lang="mr-IN" sz="1100" b="0" cap="all" baseline="-25000">
                          <a:solidFill>
                            <a:srgbClr val="666666"/>
                          </a:solidFill>
                          <a:effectLst/>
                          <a:latin typeface="inherit" charset="0"/>
                        </a:rPr>
                        <a:t>10</a:t>
                      </a:r>
                      <a:r>
                        <a:rPr lang="mr-IN" sz="1100" b="0" cap="all">
                          <a:solidFill>
                            <a:srgbClr val="666666"/>
                          </a:solidFill>
                          <a:effectLst/>
                          <a:latin typeface="inherit" charset="0"/>
                        </a:rPr>
                        <a:t> IS…</a:t>
                      </a:r>
                    </a:p>
                  </a:txBody>
                  <a:tcPr marL="54964" marR="54964" marT="27482" marB="27482" anchor="ctr">
                    <a:lnL>
                      <a:noFill/>
                    </a:lnL>
                    <a:lnR>
                      <a:noFill/>
                    </a:lnR>
                    <a:lnT>
                      <a:noFill/>
                    </a:lnT>
                    <a:lnB w="635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100" b="0" cap="all">
                          <a:solidFill>
                            <a:srgbClr val="666666"/>
                          </a:solidFill>
                          <a:effectLst/>
                          <a:latin typeface="inherit" charset="0"/>
                        </a:rPr>
                        <a:t>THEN YOU HAVE…</a:t>
                      </a:r>
                    </a:p>
                  </a:txBody>
                  <a:tcPr marL="54964" marR="54964" marT="27482" marB="27482" anchor="ctr">
                    <a:lnL>
                      <a:noFill/>
                    </a:lnL>
                    <a:lnR>
                      <a:noFill/>
                    </a:lnR>
                    <a:lnT>
                      <a:noFill/>
                    </a:lnT>
                    <a:lnB w="6350" cap="flat" cmpd="sng" algn="ctr">
                      <a:solidFill>
                        <a:srgbClr val="DDDDDD"/>
                      </a:solidFill>
                      <a:prstDash val="solid"/>
                      <a:round/>
                      <a:headEnd type="none" w="med" len="med"/>
                      <a:tailEnd type="none" w="med" len="med"/>
                    </a:lnB>
                    <a:solidFill>
                      <a:srgbClr val="FFFFFF"/>
                    </a:solidFill>
                  </a:tcPr>
                </a:tc>
              </a:tr>
              <a:tr h="375589">
                <a:tc>
                  <a:txBody>
                    <a:bodyPr/>
                    <a:lstStyle/>
                    <a:p>
                      <a:pPr algn="l" fontAlgn="base"/>
                      <a:r>
                        <a:rPr lang="mr-IN" sz="1100" b="0">
                          <a:effectLst/>
                          <a:latin typeface="inherit" charset="0"/>
                        </a:rPr>
                        <a:t>&gt; 100</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100" b="0">
                          <a:effectLst/>
                          <a:latin typeface="inherit" charset="0"/>
                        </a:rPr>
                        <a:t>Extreme evidence for H</a:t>
                      </a:r>
                      <a:r>
                        <a:rPr lang="en-US" sz="1100" b="0" baseline="-25000">
                          <a:effectLst/>
                          <a:latin typeface="inherit" charset="0"/>
                        </a:rPr>
                        <a:t>1</a:t>
                      </a:r>
                      <a:endParaRPr lang="en-US" sz="1100" b="0">
                        <a:effectLst/>
                        <a:latin typeface="inherit" charset="0"/>
                      </a:endParaRP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375589">
                <a:tc>
                  <a:txBody>
                    <a:bodyPr/>
                    <a:lstStyle/>
                    <a:p>
                      <a:pPr algn="l" fontAlgn="base"/>
                      <a:r>
                        <a:rPr lang="mr-IN" sz="1100" b="0">
                          <a:effectLst/>
                          <a:latin typeface="inherit" charset="0"/>
                        </a:rPr>
                        <a:t>30 – 100</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100" b="0">
                          <a:effectLst/>
                          <a:latin typeface="inherit" charset="0"/>
                        </a:rPr>
                        <a:t>Very strong evidence for H</a:t>
                      </a:r>
                      <a:r>
                        <a:rPr lang="en-US" sz="1100" b="0" baseline="-25000">
                          <a:effectLst/>
                          <a:latin typeface="inherit" charset="0"/>
                        </a:rPr>
                        <a:t>1</a:t>
                      </a:r>
                      <a:endParaRPr lang="en-US" sz="1100" b="0">
                        <a:effectLst/>
                        <a:latin typeface="inherit" charset="0"/>
                      </a:endParaRP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375589">
                <a:tc>
                  <a:txBody>
                    <a:bodyPr/>
                    <a:lstStyle/>
                    <a:p>
                      <a:pPr algn="l" fontAlgn="base"/>
                      <a:r>
                        <a:rPr lang="mr-IN" sz="1100" b="0">
                          <a:effectLst/>
                          <a:latin typeface="inherit" charset="0"/>
                        </a:rPr>
                        <a:t>10 – 30</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100" b="0">
                          <a:effectLst/>
                          <a:latin typeface="inherit" charset="0"/>
                        </a:rPr>
                        <a:t>Strong evidence for H</a:t>
                      </a:r>
                      <a:r>
                        <a:rPr lang="en-US" sz="1100" b="0" baseline="-25000">
                          <a:effectLst/>
                          <a:latin typeface="inherit" charset="0"/>
                        </a:rPr>
                        <a:t>1</a:t>
                      </a:r>
                      <a:endParaRPr lang="en-US" sz="1100" b="0">
                        <a:effectLst/>
                        <a:latin typeface="inherit" charset="0"/>
                      </a:endParaRP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375589">
                <a:tc>
                  <a:txBody>
                    <a:bodyPr/>
                    <a:lstStyle/>
                    <a:p>
                      <a:pPr algn="l" fontAlgn="base"/>
                      <a:r>
                        <a:rPr lang="mr-IN" sz="1100" b="0">
                          <a:effectLst/>
                          <a:latin typeface="inherit" charset="0"/>
                        </a:rPr>
                        <a:t>3 – 10</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100" b="0">
                          <a:effectLst/>
                          <a:latin typeface="inherit" charset="0"/>
                        </a:rPr>
                        <a:t>Moderate evidence for H</a:t>
                      </a:r>
                      <a:r>
                        <a:rPr lang="en-US" sz="1100" b="0" baseline="-25000">
                          <a:effectLst/>
                          <a:latin typeface="inherit" charset="0"/>
                        </a:rPr>
                        <a:t>1</a:t>
                      </a:r>
                      <a:endParaRPr lang="en-US" sz="1100" b="0">
                        <a:effectLst/>
                        <a:latin typeface="inherit" charset="0"/>
                      </a:endParaRP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375589">
                <a:tc>
                  <a:txBody>
                    <a:bodyPr/>
                    <a:lstStyle/>
                    <a:p>
                      <a:pPr algn="l" fontAlgn="base"/>
                      <a:r>
                        <a:rPr lang="mr-IN" sz="1100" b="0">
                          <a:effectLst/>
                          <a:latin typeface="inherit" charset="0"/>
                        </a:rPr>
                        <a:t>1 – 3</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100" b="0">
                          <a:effectLst/>
                          <a:latin typeface="inherit" charset="0"/>
                        </a:rPr>
                        <a:t>Anecdotal evidence for H</a:t>
                      </a:r>
                      <a:r>
                        <a:rPr lang="en-US" sz="1100" b="0" baseline="-25000">
                          <a:effectLst/>
                          <a:latin typeface="inherit" charset="0"/>
                        </a:rPr>
                        <a:t>1</a:t>
                      </a:r>
                      <a:endParaRPr lang="en-US" sz="1100" b="0">
                        <a:effectLst/>
                        <a:latin typeface="inherit" charset="0"/>
                      </a:endParaRP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210696">
                <a:tc>
                  <a:txBody>
                    <a:bodyPr/>
                    <a:lstStyle/>
                    <a:p>
                      <a:pPr algn="l" fontAlgn="base"/>
                      <a:r>
                        <a:rPr lang="en-US" sz="1100" b="0">
                          <a:effectLst/>
                          <a:latin typeface="inherit" charset="0"/>
                        </a:rPr>
                        <a:t>1</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100" b="0">
                          <a:effectLst/>
                          <a:latin typeface="inherit" charset="0"/>
                        </a:rPr>
                        <a:t>No evidence</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375589">
                <a:tc>
                  <a:txBody>
                    <a:bodyPr/>
                    <a:lstStyle/>
                    <a:p>
                      <a:pPr algn="l" fontAlgn="base"/>
                      <a:r>
                        <a:rPr lang="mr-IN" sz="1100" b="0">
                          <a:effectLst/>
                          <a:latin typeface="inherit" charset="0"/>
                        </a:rPr>
                        <a:t>1/3 – 1</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100" b="0">
                          <a:effectLst/>
                          <a:latin typeface="inherit" charset="0"/>
                        </a:rPr>
                        <a:t>Anecdotal evidence for H</a:t>
                      </a:r>
                      <a:r>
                        <a:rPr lang="en-US" sz="1100" b="0" baseline="-25000">
                          <a:effectLst/>
                          <a:latin typeface="inherit" charset="0"/>
                        </a:rPr>
                        <a:t>1</a:t>
                      </a:r>
                      <a:endParaRPr lang="en-US" sz="1100" b="0">
                        <a:effectLst/>
                        <a:latin typeface="inherit" charset="0"/>
                      </a:endParaRP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375589">
                <a:tc>
                  <a:txBody>
                    <a:bodyPr/>
                    <a:lstStyle/>
                    <a:p>
                      <a:pPr algn="l" fontAlgn="base"/>
                      <a:r>
                        <a:rPr lang="mr-IN" sz="1100" b="0">
                          <a:effectLst/>
                          <a:latin typeface="inherit" charset="0"/>
                        </a:rPr>
                        <a:t>1/3 – 1/10</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100" b="0">
                          <a:effectLst/>
                          <a:latin typeface="inherit" charset="0"/>
                        </a:rPr>
                        <a:t>Moderate evidence for H</a:t>
                      </a:r>
                      <a:r>
                        <a:rPr lang="en-US" sz="1100" b="0" baseline="-25000">
                          <a:effectLst/>
                          <a:latin typeface="inherit" charset="0"/>
                        </a:rPr>
                        <a:t>1</a:t>
                      </a:r>
                      <a:endParaRPr lang="en-US" sz="1100" b="0">
                        <a:effectLst/>
                        <a:latin typeface="inherit" charset="0"/>
                      </a:endParaRP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375589">
                <a:tc>
                  <a:txBody>
                    <a:bodyPr/>
                    <a:lstStyle/>
                    <a:p>
                      <a:pPr algn="l" fontAlgn="base"/>
                      <a:r>
                        <a:rPr lang="mr-IN" sz="1100" b="0">
                          <a:effectLst/>
                          <a:latin typeface="inherit" charset="0"/>
                        </a:rPr>
                        <a:t>1/10 – 1/30</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100" b="0">
                          <a:effectLst/>
                          <a:latin typeface="inherit" charset="0"/>
                        </a:rPr>
                        <a:t>Strong evidence for H</a:t>
                      </a:r>
                      <a:r>
                        <a:rPr lang="en-US" sz="1100" b="0" baseline="-25000">
                          <a:effectLst/>
                          <a:latin typeface="inherit" charset="0"/>
                        </a:rPr>
                        <a:t>1</a:t>
                      </a:r>
                      <a:endParaRPr lang="en-US" sz="1100" b="0">
                        <a:effectLst/>
                        <a:latin typeface="inherit" charset="0"/>
                      </a:endParaRP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375589">
                <a:tc>
                  <a:txBody>
                    <a:bodyPr/>
                    <a:lstStyle/>
                    <a:p>
                      <a:pPr algn="l" fontAlgn="base"/>
                      <a:r>
                        <a:rPr lang="mr-IN" sz="1100" b="0">
                          <a:effectLst/>
                          <a:latin typeface="inherit" charset="0"/>
                        </a:rPr>
                        <a:t>1/30 – 1/100</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sz="1100" b="0">
                          <a:effectLst/>
                          <a:latin typeface="inherit" charset="0"/>
                        </a:rPr>
                        <a:t>Very strong evidence for H</a:t>
                      </a:r>
                      <a:r>
                        <a:rPr lang="en-US" sz="1100" b="0" baseline="-25000">
                          <a:effectLst/>
                          <a:latin typeface="inherit" charset="0"/>
                        </a:rPr>
                        <a:t>1</a:t>
                      </a:r>
                      <a:endParaRPr lang="en-US" sz="1100" b="0">
                        <a:effectLst/>
                        <a:latin typeface="inherit" charset="0"/>
                      </a:endParaRPr>
                    </a:p>
                  </a:txBody>
                  <a:tcPr marL="54964" marR="38170" marT="22902" marB="22902"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375589">
                <a:tc>
                  <a:txBody>
                    <a:bodyPr/>
                    <a:lstStyle/>
                    <a:p>
                      <a:pPr algn="l" fontAlgn="base"/>
                      <a:r>
                        <a:rPr lang="mr-IN" sz="1100" b="0">
                          <a:effectLst/>
                          <a:latin typeface="inherit" charset="0"/>
                        </a:rPr>
                        <a:t>&lt; 1/100</a:t>
                      </a:r>
                    </a:p>
                  </a:txBody>
                  <a:tcPr marL="54964" marR="38170" marT="22902" marB="22902" anchor="ctr">
                    <a:lnL>
                      <a:noFill/>
                    </a:lnL>
                    <a:lnR>
                      <a:noFill/>
                    </a:lnR>
                    <a:lnT w="635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sz="1100" b="0" dirty="0">
                          <a:effectLst/>
                          <a:latin typeface="inherit" charset="0"/>
                        </a:rPr>
                        <a:t>Extreme evidence for H</a:t>
                      </a:r>
                      <a:r>
                        <a:rPr lang="en-US" sz="1100" b="0" baseline="-25000" dirty="0">
                          <a:effectLst/>
                          <a:latin typeface="inherit" charset="0"/>
                        </a:rPr>
                        <a:t>1</a:t>
                      </a:r>
                      <a:endParaRPr lang="en-US" sz="1100" b="0" dirty="0">
                        <a:effectLst/>
                        <a:latin typeface="inherit" charset="0"/>
                      </a:endParaRPr>
                    </a:p>
                  </a:txBody>
                  <a:tcPr marL="54964" marR="38170" marT="22902" marB="22902" anchor="ctr">
                    <a:lnL>
                      <a:noFill/>
                    </a:lnL>
                    <a:lnR>
                      <a:noFill/>
                    </a:lnR>
                    <a:lnT w="6350"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5" name="TextBox 4"/>
          <p:cNvSpPr txBox="1"/>
          <p:nvPr/>
        </p:nvSpPr>
        <p:spPr>
          <a:xfrm>
            <a:off x="7878473" y="6389225"/>
            <a:ext cx="4277838" cy="369332"/>
          </a:xfrm>
          <a:prstGeom prst="rect">
            <a:avLst/>
          </a:prstGeom>
          <a:noFill/>
        </p:spPr>
        <p:txBody>
          <a:bodyPr wrap="none" rtlCol="0">
            <a:spAutoFit/>
          </a:bodyPr>
          <a:lstStyle/>
          <a:p>
            <a:r>
              <a:rPr lang="en-US" dirty="0" smtClean="0"/>
              <a:t>(</a:t>
            </a:r>
            <a:r>
              <a:rPr lang="en-US" dirty="0" err="1" smtClean="0"/>
              <a:t>Jeffreys</a:t>
            </a:r>
            <a:r>
              <a:rPr lang="en-US" dirty="0" smtClean="0"/>
              <a:t>, 1961; Lee &amp; </a:t>
            </a:r>
            <a:r>
              <a:rPr lang="en-US" dirty="0" err="1" smtClean="0"/>
              <a:t>Wagenmakers</a:t>
            </a:r>
            <a:r>
              <a:rPr lang="en-US" dirty="0" smtClean="0"/>
              <a:t>, 2013) </a:t>
            </a:r>
            <a:endParaRPr lang="en-US" dirty="0"/>
          </a:p>
        </p:txBody>
      </p:sp>
    </p:spTree>
    <p:extLst>
      <p:ext uri="{BB962C8B-B14F-4D97-AF65-F5344CB8AC3E}">
        <p14:creationId xmlns:p14="http://schemas.microsoft.com/office/powerpoint/2010/main" val="5727735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en-AU" dirty="0" smtClean="0"/>
              <a:t>Bayes Factor</a:t>
            </a:r>
            <a:endParaRPr lang="en-AU"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1718154" y="2442257"/>
                <a:ext cx="8229600" cy="2986269"/>
              </a:xfrm>
            </p:spPr>
            <p:txBody>
              <a:bodyPr anchor="ctr">
                <a:normAutofit/>
              </a:bodyPr>
              <a:lstStyle/>
              <a:p>
                <a:pPr marL="457200" lvl="1" indent="0" algn="ctr">
                  <a:buNone/>
                </a:pPr>
                <a:r>
                  <a:rPr lang="en-AU" dirty="0" smtClean="0"/>
                  <a:t>This way its also possible for H</a:t>
                </a:r>
                <a:r>
                  <a:rPr lang="en-AU" baseline="-25000" dirty="0" smtClean="0"/>
                  <a:t>0</a:t>
                </a:r>
                <a:r>
                  <a:rPr lang="en-AU" dirty="0" smtClean="0"/>
                  <a:t> to be more likely under the data than H</a:t>
                </a:r>
                <a:r>
                  <a:rPr lang="en-AU" baseline="-25000" dirty="0" smtClean="0"/>
                  <a:t>1</a:t>
                </a:r>
                <a:r>
                  <a:rPr lang="en-AU" dirty="0" smtClean="0"/>
                  <a:t>. This is can be written in an alternative way:</a:t>
                </a:r>
              </a:p>
              <a:p>
                <a:pPr marL="457200" lvl="1" indent="0" algn="ctr">
                  <a:buNone/>
                </a:pPr>
                <a:endParaRPr lang="en-AU" i="1" dirty="0" smtClean="0">
                  <a:latin typeface="Cambria Math" panose="02040503050406030204" pitchFamily="18" charset="0"/>
                </a:endParaRPr>
              </a:p>
              <a:p>
                <a:pPr marL="457200" lvl="1" indent="0" algn="ctr">
                  <a:buNone/>
                </a:pPr>
                <a14:m>
                  <m:oMath xmlns:m="http://schemas.openxmlformats.org/officeDocument/2006/math">
                    <m:r>
                      <a:rPr lang="en-AU" i="1" smtClean="0">
                        <a:latin typeface="Cambria Math" panose="02040503050406030204" pitchFamily="18" charset="0"/>
                      </a:rPr>
                      <m:t>𝐵𝐹</m:t>
                    </m:r>
                    <m:r>
                      <a:rPr lang="en-AU" i="1" baseline="-25000" smtClean="0">
                        <a:latin typeface="Cambria Math" panose="02040503050406030204" pitchFamily="18" charset="0"/>
                      </a:rPr>
                      <m:t>10 </m:t>
                    </m:r>
                    <m:r>
                      <a:rPr lang="en-AU" i="1" smtClean="0">
                        <a:latin typeface="Cambria Math" panose="02040503050406030204" pitchFamily="18" charset="0"/>
                      </a:rPr>
                      <m:t>=</m:t>
                    </m:r>
                    <m:r>
                      <a:rPr lang="en-US" b="0" i="1" smtClean="0">
                        <a:latin typeface="Cambria Math" charset="0"/>
                      </a:rPr>
                      <m:t>0.333</m:t>
                    </m:r>
                    <m:r>
                      <a:rPr lang="en-AU" i="1" smtClean="0">
                        <a:latin typeface="Cambria Math" panose="02040503050406030204" pitchFamily="18" charset="0"/>
                      </a:rPr>
                      <m:t> </m:t>
                    </m:r>
                  </m:oMath>
                </a14:m>
                <a:r>
                  <a:rPr lang="en-AU" dirty="0" smtClean="0"/>
                  <a:t> vs. </a:t>
                </a:r>
                <a14:m>
                  <m:oMath xmlns:m="http://schemas.openxmlformats.org/officeDocument/2006/math">
                    <m:r>
                      <a:rPr lang="en-AU" i="1">
                        <a:latin typeface="Cambria Math" panose="02040503050406030204" pitchFamily="18" charset="0"/>
                      </a:rPr>
                      <m:t>𝐵𝐹</m:t>
                    </m:r>
                    <m:r>
                      <a:rPr lang="en-AU" i="1" baseline="-25000">
                        <a:latin typeface="Cambria Math" panose="02040503050406030204" pitchFamily="18" charset="0"/>
                      </a:rPr>
                      <m:t>0</m:t>
                    </m:r>
                    <m:r>
                      <a:rPr lang="en-US" b="0" i="1" baseline="-25000" smtClean="0">
                        <a:latin typeface="Cambria Math" charset="0"/>
                      </a:rPr>
                      <m:t>1</m:t>
                    </m:r>
                    <m:r>
                      <a:rPr lang="en-AU" i="1" baseline="-25000">
                        <a:latin typeface="Cambria Math" panose="02040503050406030204" pitchFamily="18" charset="0"/>
                      </a:rPr>
                      <m:t> </m:t>
                    </m:r>
                    <m:r>
                      <a:rPr lang="en-AU" i="1">
                        <a:latin typeface="Cambria Math" panose="02040503050406030204" pitchFamily="18" charset="0"/>
                      </a:rPr>
                      <m:t>=</m:t>
                    </m:r>
                    <m:r>
                      <a:rPr lang="en-US" b="0" i="1" smtClean="0">
                        <a:latin typeface="Cambria Math" charset="0"/>
                      </a:rPr>
                      <m:t>3</m:t>
                    </m:r>
                    <m:r>
                      <a:rPr lang="en-AU" i="1">
                        <a:latin typeface="Cambria Math" panose="02040503050406030204" pitchFamily="18" charset="0"/>
                      </a:rPr>
                      <m:t> </m:t>
                    </m:r>
                  </m:oMath>
                </a14:m>
                <a:endParaRPr lang="en-AU" dirty="0" smtClean="0"/>
              </a:p>
              <a:p>
                <a:pPr marL="457200" lvl="1" indent="0" algn="ctr">
                  <a:buNone/>
                </a:pPr>
                <a:endParaRPr lang="en-AU" dirty="0" smtClean="0"/>
              </a:p>
              <a:p>
                <a:pPr marL="457200" lvl="1" indent="0" algn="ctr">
                  <a:buNone/>
                </a:pPr>
                <a:r>
                  <a:rPr lang="en-AU" dirty="0" smtClean="0"/>
                  <a:t>Which is easier? To say that the alternative is 0.333 times more likely, or the null is 3 times more likely than the alternative?</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1718154" y="2442257"/>
                <a:ext cx="8229600" cy="2986269"/>
              </a:xfrm>
              <a:blipFill rotWithShape="0">
                <a:blip r:embed="rId2"/>
                <a:stretch>
                  <a:fillRect t="-2857" b="-4286"/>
                </a:stretch>
              </a:blipFill>
            </p:spPr>
            <p:txBody>
              <a:bodyPr/>
              <a:lstStyle/>
              <a:p>
                <a:r>
                  <a:rPr lang="en-US">
                    <a:noFill/>
                  </a:rPr>
                  <a:t> </a:t>
                </a:r>
              </a:p>
            </p:txBody>
          </p:sp>
        </mc:Fallback>
      </mc:AlternateContent>
    </p:spTree>
    <p:extLst>
      <p:ext uri="{BB962C8B-B14F-4D97-AF65-F5344CB8AC3E}">
        <p14:creationId xmlns:p14="http://schemas.microsoft.com/office/powerpoint/2010/main" val="204707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en-AU" dirty="0" smtClean="0"/>
              <a:t>Bayes Factor</a:t>
            </a:r>
            <a:endParaRPr lang="en-AU" dirty="0"/>
          </a:p>
        </p:txBody>
      </p:sp>
      <p:sp>
        <p:nvSpPr>
          <p:cNvPr id="3" name="Segnaposto contenuto 2"/>
          <p:cNvSpPr>
            <a:spLocks noGrp="1"/>
          </p:cNvSpPr>
          <p:nvPr>
            <p:ph idx="1"/>
          </p:nvPr>
        </p:nvSpPr>
        <p:spPr>
          <a:xfrm>
            <a:off x="1981200" y="2442257"/>
            <a:ext cx="8229600" cy="2986269"/>
          </a:xfrm>
        </p:spPr>
        <p:txBody>
          <a:bodyPr anchor="t">
            <a:normAutofit/>
          </a:bodyPr>
          <a:lstStyle/>
          <a:p>
            <a:pPr marL="457200" lvl="1" indent="0" algn="ctr">
              <a:buNone/>
            </a:pPr>
            <a:r>
              <a:rPr lang="en-US" dirty="0" smtClean="0"/>
              <a:t>So instead of saying that there was a significant difference between X and Y,</a:t>
            </a:r>
          </a:p>
          <a:p>
            <a:pPr marL="457200" lvl="1" indent="0" algn="ctr">
              <a:buNone/>
            </a:pPr>
            <a:endParaRPr lang="en-US" dirty="0"/>
          </a:p>
          <a:p>
            <a:pPr marL="457200" lvl="1" indent="0" algn="ctr">
              <a:buNone/>
            </a:pPr>
            <a:r>
              <a:rPr lang="en-US" dirty="0" smtClean="0"/>
              <a:t>We can now say: The analysis revealed that the alternative is X times more likely than the null, </a:t>
            </a:r>
          </a:p>
          <a:p>
            <a:pPr marL="457200" lvl="1" indent="0" algn="ctr">
              <a:buNone/>
            </a:pPr>
            <a:endParaRPr lang="en-US" dirty="0"/>
          </a:p>
        </p:txBody>
      </p:sp>
    </p:spTree>
    <p:extLst>
      <p:ext uri="{BB962C8B-B14F-4D97-AF65-F5344CB8AC3E}">
        <p14:creationId xmlns:p14="http://schemas.microsoft.com/office/powerpoint/2010/main" val="19126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en-AU" dirty="0" smtClean="0"/>
              <a:t>Bayes Factor</a:t>
            </a:r>
            <a:endParaRPr lang="en-AU"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625033" y="2442257"/>
                <a:ext cx="10926501" cy="2986269"/>
              </a:xfrm>
            </p:spPr>
            <p:txBody>
              <a:bodyPr anchor="t">
                <a:noAutofit/>
              </a:bodyPr>
              <a:lstStyle/>
              <a:p>
                <a:pPr marL="457200" lvl="1" indent="0" algn="ctr">
                  <a:buNone/>
                </a:pPr>
                <a:r>
                  <a:rPr lang="en-AU" sz="3200" dirty="0" smtClean="0"/>
                  <a:t>In the frequentist approach, we have a dichotomous approach: significant or non significant</a:t>
                </a:r>
              </a:p>
              <a:p>
                <a:pPr marL="457200" lvl="1" indent="0" algn="ctr">
                  <a:buNone/>
                </a:pPr>
                <a:endParaRPr lang="en-AU" sz="3200" dirty="0"/>
              </a:p>
              <a:p>
                <a:pPr marL="457200" lvl="1" indent="0" algn="ctr">
                  <a:buNone/>
                </a:pPr>
                <a:r>
                  <a:rPr lang="en-AU" sz="3200" dirty="0" smtClean="0"/>
                  <a:t>In the </a:t>
                </a:r>
                <a:r>
                  <a:rPr lang="en-AU" sz="3200" dirty="0"/>
                  <a:t>B</a:t>
                </a:r>
                <a:r>
                  <a:rPr lang="en-AU" sz="3200" dirty="0" smtClean="0"/>
                  <a:t>ayesian tradition, we can quantify evidence:</a:t>
                </a:r>
              </a:p>
              <a:p>
                <a:pPr marL="457200" lvl="1" indent="0" algn="ctr">
                  <a:buNone/>
                </a:pPr>
                <a14:m>
                  <m:oMath xmlns:m="http://schemas.openxmlformats.org/officeDocument/2006/math">
                    <m:r>
                      <a:rPr lang="en-AU" sz="3200" i="1">
                        <a:latin typeface="Cambria Math" panose="02040503050406030204" pitchFamily="18" charset="0"/>
                      </a:rPr>
                      <m:t>𝐵𝐹</m:t>
                    </m:r>
                    <m:r>
                      <a:rPr lang="en-AU" sz="3200" i="1" baseline="-25000">
                        <a:latin typeface="Cambria Math" panose="02040503050406030204" pitchFamily="18" charset="0"/>
                      </a:rPr>
                      <m:t>10 </m:t>
                    </m:r>
                    <m:r>
                      <a:rPr lang="en-AU" sz="3200" i="1">
                        <a:latin typeface="Cambria Math" panose="02040503050406030204" pitchFamily="18" charset="0"/>
                      </a:rPr>
                      <m:t>=</m:t>
                    </m:r>
                    <m:r>
                      <a:rPr lang="en-US" sz="3200" b="0" i="1" smtClean="0">
                        <a:latin typeface="Cambria Math" charset="0"/>
                      </a:rPr>
                      <m:t>3</m:t>
                    </m:r>
                  </m:oMath>
                </a14:m>
                <a:r>
                  <a:rPr lang="en-AU" sz="3200" dirty="0" smtClean="0"/>
                  <a:t> is taken very differently from </a:t>
                </a:r>
                <a14:m>
                  <m:oMath xmlns:m="http://schemas.openxmlformats.org/officeDocument/2006/math">
                    <m:r>
                      <a:rPr lang="en-AU" sz="3200" i="1">
                        <a:latin typeface="Cambria Math" panose="02040503050406030204" pitchFamily="18" charset="0"/>
                      </a:rPr>
                      <m:t>𝐵𝐹</m:t>
                    </m:r>
                    <m:r>
                      <a:rPr lang="en-AU" sz="3200" i="1" baseline="-25000">
                        <a:latin typeface="Cambria Math" panose="02040503050406030204" pitchFamily="18" charset="0"/>
                      </a:rPr>
                      <m:t>10 </m:t>
                    </m:r>
                    <m:r>
                      <a:rPr lang="en-AU" sz="3200" i="1">
                        <a:latin typeface="Cambria Math" panose="02040503050406030204" pitchFamily="18" charset="0"/>
                      </a:rPr>
                      <m:t>=</m:t>
                    </m:r>
                    <m:r>
                      <a:rPr lang="en-US" sz="3200" b="0" i="1" smtClean="0">
                        <a:latin typeface="Cambria Math" charset="0"/>
                      </a:rPr>
                      <m:t>30</m:t>
                    </m:r>
                  </m:oMath>
                </a14:m>
                <a:r>
                  <a:rPr lang="en-AU" sz="3200" dirty="0" smtClean="0"/>
                  <a:t> even if</a:t>
                </a:r>
              </a:p>
              <a:p>
                <a:pPr marL="457200" lvl="1" indent="0" algn="ctr">
                  <a:buNone/>
                </a:pPr>
                <a:r>
                  <a:rPr lang="en-AU" sz="3200" dirty="0" smtClean="0"/>
                  <a:t>both suggest the alternative is true.</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625033" y="2442257"/>
                <a:ext cx="10926501" cy="2986269"/>
              </a:xfrm>
              <a:blipFill rotWithShape="0">
                <a:blip r:embed="rId2"/>
                <a:stretch>
                  <a:fillRect t="-4286" b="-6531"/>
                </a:stretch>
              </a:blipFill>
            </p:spPr>
            <p:txBody>
              <a:bodyPr/>
              <a:lstStyle/>
              <a:p>
                <a:r>
                  <a:rPr lang="en-US">
                    <a:noFill/>
                  </a:rPr>
                  <a:t> </a:t>
                </a:r>
              </a:p>
            </p:txBody>
          </p:sp>
        </mc:Fallback>
      </mc:AlternateContent>
    </p:spTree>
    <p:extLst>
      <p:ext uri="{BB962C8B-B14F-4D97-AF65-F5344CB8AC3E}">
        <p14:creationId xmlns:p14="http://schemas.microsoft.com/office/powerpoint/2010/main" val="13592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567" y="1719787"/>
            <a:ext cx="11257005" cy="2036666"/>
          </a:xfrm>
        </p:spPr>
        <p:txBody>
          <a:bodyPr/>
          <a:lstStyle/>
          <a:p>
            <a:r>
              <a:rPr lang="en-US" b="1" dirty="0" smtClean="0">
                <a:latin typeface="+mn-lt"/>
              </a:rPr>
              <a:t>Part 4: Bayesian Application</a:t>
            </a:r>
            <a:endParaRPr lang="en-US" b="1" dirty="0">
              <a:latin typeface="+mn-lt"/>
            </a:endParaRPr>
          </a:p>
        </p:txBody>
      </p:sp>
      <p:sp>
        <p:nvSpPr>
          <p:cNvPr id="3" name="Subtitle 2"/>
          <p:cNvSpPr>
            <a:spLocks noGrp="1"/>
          </p:cNvSpPr>
          <p:nvPr>
            <p:ph type="subTitle" idx="1"/>
          </p:nvPr>
        </p:nvSpPr>
        <p:spPr>
          <a:xfrm>
            <a:off x="1561069" y="3963407"/>
            <a:ext cx="9144000" cy="917511"/>
          </a:xfrm>
        </p:spPr>
        <p:txBody>
          <a:bodyPr>
            <a:normAutofit/>
          </a:bodyPr>
          <a:lstStyle/>
          <a:p>
            <a:r>
              <a:rPr lang="en-US" dirty="0" smtClean="0"/>
              <a:t>Introduction to </a:t>
            </a:r>
            <a:r>
              <a:rPr lang="en-US" smtClean="0"/>
              <a:t>Bayesian Analysis</a:t>
            </a:r>
            <a:endParaRPr lang="en-US" i="1" dirty="0">
              <a:solidFill>
                <a:schemeClr val="bg1">
                  <a:lumMod val="50000"/>
                </a:schemeClr>
              </a:solidFill>
            </a:endParaRPr>
          </a:p>
        </p:txBody>
      </p:sp>
    </p:spTree>
    <p:extLst>
      <p:ext uri="{BB962C8B-B14F-4D97-AF65-F5344CB8AC3E}">
        <p14:creationId xmlns:p14="http://schemas.microsoft.com/office/powerpoint/2010/main" val="617014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567" y="1719787"/>
            <a:ext cx="11257005" cy="2036666"/>
          </a:xfrm>
        </p:spPr>
        <p:txBody>
          <a:bodyPr/>
          <a:lstStyle/>
          <a:p>
            <a:r>
              <a:rPr lang="en-US" b="1" dirty="0" smtClean="0">
                <a:latin typeface="+mn-lt"/>
              </a:rPr>
              <a:t>Part 1: Why Learn Bayes?</a:t>
            </a:r>
            <a:endParaRPr lang="en-US" b="1" dirty="0">
              <a:latin typeface="+mn-lt"/>
            </a:endParaRPr>
          </a:p>
        </p:txBody>
      </p:sp>
      <p:sp>
        <p:nvSpPr>
          <p:cNvPr id="3" name="Subtitle 2"/>
          <p:cNvSpPr>
            <a:spLocks noGrp="1"/>
          </p:cNvSpPr>
          <p:nvPr>
            <p:ph type="subTitle" idx="1"/>
          </p:nvPr>
        </p:nvSpPr>
        <p:spPr>
          <a:xfrm>
            <a:off x="1561069" y="3963407"/>
            <a:ext cx="9144000" cy="917511"/>
          </a:xfrm>
        </p:spPr>
        <p:txBody>
          <a:bodyPr>
            <a:normAutofit/>
          </a:bodyPr>
          <a:lstStyle/>
          <a:p>
            <a:r>
              <a:rPr lang="en-US" dirty="0" smtClean="0"/>
              <a:t>Introduction to Bayesian Analysis</a:t>
            </a:r>
            <a:endParaRPr lang="en-US" i="1" dirty="0">
              <a:solidFill>
                <a:schemeClr val="bg1">
                  <a:lumMod val="50000"/>
                </a:schemeClr>
              </a:solidFill>
            </a:endParaRPr>
          </a:p>
        </p:txBody>
      </p:sp>
    </p:spTree>
    <p:extLst>
      <p:ext uri="{BB962C8B-B14F-4D97-AF65-F5344CB8AC3E}">
        <p14:creationId xmlns:p14="http://schemas.microsoft.com/office/powerpoint/2010/main" val="1811771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36287" y="1244922"/>
            <a:ext cx="4618620" cy="4618620"/>
          </a:xfrm>
          <a:prstGeom prst="rect">
            <a:avLst/>
          </a:prstGeom>
        </p:spPr>
      </p:pic>
      <p:sp>
        <p:nvSpPr>
          <p:cNvPr id="7" name="TextBox 6"/>
          <p:cNvSpPr txBox="1"/>
          <p:nvPr/>
        </p:nvSpPr>
        <p:spPr>
          <a:xfrm>
            <a:off x="6458673" y="2815568"/>
            <a:ext cx="4190443" cy="1477328"/>
          </a:xfrm>
          <a:prstGeom prst="rect">
            <a:avLst/>
          </a:prstGeom>
          <a:noFill/>
        </p:spPr>
        <p:txBody>
          <a:bodyPr wrap="none" rtlCol="0">
            <a:spAutoFit/>
          </a:bodyPr>
          <a:lstStyle/>
          <a:p>
            <a:r>
              <a:rPr lang="en-US" dirty="0" smtClean="0"/>
              <a:t>JASP: Jeffrey’s Awesome Statistics Program</a:t>
            </a:r>
          </a:p>
          <a:p>
            <a:endParaRPr lang="en-US" dirty="0"/>
          </a:p>
          <a:p>
            <a:r>
              <a:rPr lang="en-US" dirty="0" smtClean="0"/>
              <a:t>Interfaces with R</a:t>
            </a:r>
          </a:p>
          <a:p>
            <a:endParaRPr lang="en-US" dirty="0"/>
          </a:p>
          <a:p>
            <a:r>
              <a:rPr lang="en-US" dirty="0" smtClean="0"/>
              <a:t>Has a ton of new features</a:t>
            </a:r>
            <a:endParaRPr lang="en-US" dirty="0"/>
          </a:p>
        </p:txBody>
      </p:sp>
    </p:spTree>
    <p:extLst>
      <p:ext uri="{BB962C8B-B14F-4D97-AF65-F5344CB8AC3E}">
        <p14:creationId xmlns:p14="http://schemas.microsoft.com/office/powerpoint/2010/main" val="11021122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571500"/>
            <a:ext cx="11430000" cy="5715000"/>
          </a:xfrm>
          <a:prstGeom prst="rect">
            <a:avLst/>
          </a:prstGeom>
        </p:spPr>
      </p:pic>
      <p:sp>
        <p:nvSpPr>
          <p:cNvPr id="5" name="TextBox 4"/>
          <p:cNvSpPr txBox="1"/>
          <p:nvPr/>
        </p:nvSpPr>
        <p:spPr>
          <a:xfrm>
            <a:off x="4314582" y="6400801"/>
            <a:ext cx="3562835" cy="369332"/>
          </a:xfrm>
          <a:prstGeom prst="rect">
            <a:avLst/>
          </a:prstGeom>
          <a:noFill/>
        </p:spPr>
        <p:txBody>
          <a:bodyPr wrap="none" rtlCol="0">
            <a:spAutoFit/>
          </a:bodyPr>
          <a:lstStyle/>
          <a:p>
            <a:r>
              <a:rPr lang="en-US" smtClean="0"/>
              <a:t>The JASP website made this, not me</a:t>
            </a:r>
            <a:endParaRPr lang="en-US"/>
          </a:p>
        </p:txBody>
      </p:sp>
    </p:spTree>
    <p:extLst>
      <p:ext uri="{BB962C8B-B14F-4D97-AF65-F5344CB8AC3E}">
        <p14:creationId xmlns:p14="http://schemas.microsoft.com/office/powerpoint/2010/main" val="1246824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wheels</a:t>
            </a:r>
            <a:endParaRPr lang="en-US" dirty="0"/>
          </a:p>
        </p:txBody>
      </p:sp>
      <p:sp>
        <p:nvSpPr>
          <p:cNvPr id="3" name="Content Placeholder 2"/>
          <p:cNvSpPr>
            <a:spLocks noGrp="1"/>
          </p:cNvSpPr>
          <p:nvPr>
            <p:ph idx="1"/>
          </p:nvPr>
        </p:nvSpPr>
        <p:spPr/>
        <p:txBody>
          <a:bodyPr/>
          <a:lstStyle/>
          <a:p>
            <a:pPr marL="0" indent="0" algn="ctr">
              <a:buNone/>
            </a:pPr>
            <a:r>
              <a:rPr lang="en-US" dirty="0" smtClean="0"/>
              <a:t>Open ‘Kitchen Rolls’ data set (Examples)</a:t>
            </a:r>
          </a:p>
          <a:p>
            <a:pPr marL="0" indent="0" algn="ctr">
              <a:buNone/>
            </a:pPr>
            <a:endParaRPr lang="en-US" dirty="0" smtClean="0"/>
          </a:p>
          <a:p>
            <a:pPr marL="0" indent="0" algn="ctr">
              <a:buNone/>
            </a:pPr>
            <a:r>
              <a:rPr lang="en-US" dirty="0" smtClean="0"/>
              <a:t>Clockwise rotation of paper towel induces Openness to future and novelty</a:t>
            </a:r>
          </a:p>
          <a:p>
            <a:pPr marL="0" indent="0" algn="ctr">
              <a:buNone/>
            </a:pPr>
            <a:endParaRPr lang="en-US" dirty="0" smtClean="0"/>
          </a:p>
          <a:p>
            <a:pPr marL="0" indent="0" algn="ctr">
              <a:buNone/>
            </a:pPr>
            <a:r>
              <a:rPr lang="en-US" dirty="0" smtClean="0"/>
              <a:t>Pre-registered adversarial collaboration (</a:t>
            </a:r>
            <a:r>
              <a:rPr lang="en-US" dirty="0" err="1" smtClean="0"/>
              <a:t>Wagenmakers</a:t>
            </a:r>
            <a:r>
              <a:rPr lang="en-US" dirty="0" smtClean="0"/>
              <a:t> et al., 2015)</a:t>
            </a:r>
          </a:p>
          <a:p>
            <a:pPr marL="0" indent="0" algn="ctr">
              <a:buNone/>
            </a:pPr>
            <a:endParaRPr lang="en-US" dirty="0"/>
          </a:p>
        </p:txBody>
      </p:sp>
    </p:spTree>
    <p:extLst>
      <p:ext uri="{BB962C8B-B14F-4D97-AF65-F5344CB8AC3E}">
        <p14:creationId xmlns:p14="http://schemas.microsoft.com/office/powerpoint/2010/main" val="1612326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AU" dirty="0"/>
          </a:p>
        </p:txBody>
      </p:sp>
      <p:sp>
        <p:nvSpPr>
          <p:cNvPr id="3" name="Content Placeholder 2"/>
          <p:cNvSpPr>
            <a:spLocks noGrp="1"/>
          </p:cNvSpPr>
          <p:nvPr>
            <p:ph idx="1"/>
          </p:nvPr>
        </p:nvSpPr>
        <p:spPr/>
        <p:txBody>
          <a:bodyPr/>
          <a:lstStyle/>
          <a:p>
            <a:pPr marL="0" indent="0" algn="ctr">
              <a:buNone/>
            </a:pPr>
            <a:r>
              <a:rPr lang="en-US" dirty="0" smtClean="0"/>
              <a:t>Does turning direction </a:t>
            </a:r>
          </a:p>
          <a:p>
            <a:pPr marL="0" indent="0" algn="ctr">
              <a:buNone/>
            </a:pPr>
            <a:r>
              <a:rPr lang="en-US" i="1" dirty="0"/>
              <a:t>‘Rotation’ variable</a:t>
            </a:r>
          </a:p>
          <a:p>
            <a:pPr marL="0" indent="0" algn="ctr">
              <a:buNone/>
            </a:pPr>
            <a:r>
              <a:rPr lang="en-US" dirty="0" smtClean="0"/>
              <a:t>affect scores on openness survey</a:t>
            </a:r>
          </a:p>
          <a:p>
            <a:pPr marL="0" indent="0" algn="ctr">
              <a:buNone/>
            </a:pPr>
            <a:r>
              <a:rPr lang="en-US" i="1" dirty="0"/>
              <a:t>‘</a:t>
            </a:r>
            <a:r>
              <a:rPr lang="en-US" i="1" dirty="0" err="1"/>
              <a:t>mean_NEO</a:t>
            </a:r>
            <a:r>
              <a:rPr lang="en-US" i="1" dirty="0"/>
              <a:t>’ variable</a:t>
            </a:r>
          </a:p>
          <a:p>
            <a:pPr marL="0" indent="0" algn="ctr">
              <a:buNone/>
            </a:pPr>
            <a:endParaRPr lang="en-US" i="1" dirty="0"/>
          </a:p>
          <a:p>
            <a:pPr marL="0" indent="0" algn="ctr">
              <a:buNone/>
            </a:pPr>
            <a:r>
              <a:rPr lang="en-US" dirty="0"/>
              <a:t>Independent samples t-test</a:t>
            </a:r>
            <a:endParaRPr lang="en-AU" dirty="0"/>
          </a:p>
        </p:txBody>
      </p:sp>
    </p:spTree>
    <p:extLst>
      <p:ext uri="{BB962C8B-B14F-4D97-AF65-F5344CB8AC3E}">
        <p14:creationId xmlns:p14="http://schemas.microsoft.com/office/powerpoint/2010/main" val="18603537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Frequentist Analysis</a:t>
            </a:r>
            <a:endParaRPr lang="en-AU" dirty="0"/>
          </a:p>
        </p:txBody>
      </p:sp>
      <p:pic>
        <p:nvPicPr>
          <p:cNvPr id="4" name="Picture 3"/>
          <p:cNvPicPr>
            <a:picLocks noChangeAspect="1"/>
          </p:cNvPicPr>
          <p:nvPr/>
        </p:nvPicPr>
        <p:blipFill>
          <a:blip r:embed="rId2"/>
          <a:stretch>
            <a:fillRect/>
          </a:stretch>
        </p:blipFill>
        <p:spPr>
          <a:xfrm>
            <a:off x="2247900" y="1676401"/>
            <a:ext cx="7696200" cy="4329113"/>
          </a:xfrm>
          <a:prstGeom prst="rect">
            <a:avLst/>
          </a:prstGeom>
        </p:spPr>
      </p:pic>
    </p:spTree>
    <p:extLst>
      <p:ext uri="{BB962C8B-B14F-4D97-AF65-F5344CB8AC3E}">
        <p14:creationId xmlns:p14="http://schemas.microsoft.com/office/powerpoint/2010/main" val="17505217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Frequentist Analysis</a:t>
            </a:r>
            <a:endParaRPr lang="en-AU" dirty="0"/>
          </a:p>
        </p:txBody>
      </p:sp>
      <p:sp>
        <p:nvSpPr>
          <p:cNvPr id="3" name="Content Placeholder 2"/>
          <p:cNvSpPr>
            <a:spLocks noGrp="1"/>
          </p:cNvSpPr>
          <p:nvPr>
            <p:ph idx="1"/>
          </p:nvPr>
        </p:nvSpPr>
        <p:spPr/>
        <p:txBody>
          <a:bodyPr/>
          <a:lstStyle/>
          <a:p>
            <a:pPr marL="0" indent="0" algn="ctr">
              <a:buNone/>
            </a:pPr>
            <a:r>
              <a:rPr lang="en-US" dirty="0" smtClean="0"/>
              <a:t>Sample size wasn’t defined in advance</a:t>
            </a:r>
          </a:p>
          <a:p>
            <a:pPr marL="0" indent="0" algn="ctr">
              <a:buNone/>
            </a:pPr>
            <a:endParaRPr lang="en-US" dirty="0"/>
          </a:p>
          <a:p>
            <a:pPr marL="0" indent="0" algn="ctr">
              <a:buNone/>
            </a:pPr>
            <a:r>
              <a:rPr lang="en-US" dirty="0"/>
              <a:t>Test 40 participants</a:t>
            </a:r>
          </a:p>
          <a:p>
            <a:pPr marL="0" indent="0" algn="ctr">
              <a:buNone/>
            </a:pPr>
            <a:r>
              <a:rPr lang="en-US" dirty="0"/>
              <a:t>Check statistics</a:t>
            </a:r>
          </a:p>
          <a:p>
            <a:pPr marL="0" indent="0" algn="ctr">
              <a:buNone/>
            </a:pPr>
            <a:r>
              <a:rPr lang="en-US" dirty="0"/>
              <a:t>Test until either some condition met or 100 participants </a:t>
            </a:r>
          </a:p>
          <a:p>
            <a:pPr marL="0" indent="0" algn="ctr">
              <a:buNone/>
            </a:pPr>
            <a:endParaRPr lang="en-US" dirty="0"/>
          </a:p>
          <a:p>
            <a:pPr marL="0" indent="0" algn="ctr">
              <a:buNone/>
            </a:pPr>
            <a:r>
              <a:rPr lang="en-US" dirty="0" smtClean="0"/>
              <a:t>No power analysis in advance, so difficult to interpret</a:t>
            </a:r>
            <a:endParaRPr lang="en-AU" dirty="0"/>
          </a:p>
        </p:txBody>
      </p:sp>
    </p:spTree>
    <p:extLst>
      <p:ext uri="{BB962C8B-B14F-4D97-AF65-F5344CB8AC3E}">
        <p14:creationId xmlns:p14="http://schemas.microsoft.com/office/powerpoint/2010/main" val="4931387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Bayesian Analysis</a:t>
            </a:r>
            <a:endParaRPr lang="en-AU" dirty="0"/>
          </a:p>
        </p:txBody>
      </p:sp>
      <p:pic>
        <p:nvPicPr>
          <p:cNvPr id="4" name="Picture 3"/>
          <p:cNvPicPr>
            <a:picLocks noChangeAspect="1"/>
          </p:cNvPicPr>
          <p:nvPr/>
        </p:nvPicPr>
        <p:blipFill>
          <a:blip r:embed="rId2"/>
          <a:stretch>
            <a:fillRect/>
          </a:stretch>
        </p:blipFill>
        <p:spPr>
          <a:xfrm>
            <a:off x="2140656" y="1676400"/>
            <a:ext cx="7910688" cy="4449762"/>
          </a:xfrm>
          <a:prstGeom prst="rect">
            <a:avLst/>
          </a:prstGeom>
        </p:spPr>
      </p:pic>
    </p:spTree>
    <p:extLst>
      <p:ext uri="{BB962C8B-B14F-4D97-AF65-F5344CB8AC3E}">
        <p14:creationId xmlns:p14="http://schemas.microsoft.com/office/powerpoint/2010/main" val="10439304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 Factor</a:t>
            </a:r>
            <a:endParaRPr lang="en-AU" dirty="0"/>
          </a:p>
        </p:txBody>
      </p:sp>
      <p:pic>
        <p:nvPicPr>
          <p:cNvPr id="4" name="Picture 3"/>
          <p:cNvPicPr>
            <a:picLocks noChangeAspect="1"/>
          </p:cNvPicPr>
          <p:nvPr/>
        </p:nvPicPr>
        <p:blipFill>
          <a:blip r:embed="rId2"/>
          <a:stretch>
            <a:fillRect/>
          </a:stretch>
        </p:blipFill>
        <p:spPr>
          <a:xfrm>
            <a:off x="3695700" y="2362201"/>
            <a:ext cx="4800600" cy="2508537"/>
          </a:xfrm>
          <a:prstGeom prst="rect">
            <a:avLst/>
          </a:prstGeom>
        </p:spPr>
      </p:pic>
      <p:sp>
        <p:nvSpPr>
          <p:cNvPr id="5" name="Oval 4"/>
          <p:cNvSpPr/>
          <p:nvPr/>
        </p:nvSpPr>
        <p:spPr>
          <a:xfrm>
            <a:off x="5181600" y="3733800"/>
            <a:ext cx="838200" cy="609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72401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Hypothesis Testing</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600201"/>
                <a:ext cx="8229600" cy="4525963"/>
              </a:xfrm>
            </p:spPr>
            <p:txBody>
              <a:bodyPr>
                <a:normAutofit/>
              </a:bodyPr>
              <a:lstStyle/>
              <a:p>
                <a:pPr marL="0" indent="0" algn="ctr">
                  <a:buNone/>
                </a:pPr>
                <a:r>
                  <a:rPr lang="it-IT" dirty="0" smtClean="0"/>
                  <a:t>Two hypotheses</a:t>
                </a:r>
                <a:r>
                  <a:rPr lang="it-IT" dirty="0"/>
                  <a:t>, </a:t>
                </a:r>
                <a14:m>
                  <m:oMath xmlns:m="http://schemas.openxmlformats.org/officeDocument/2006/math">
                    <m:r>
                      <a:rPr lang="it-IT" i="1" dirty="0" smtClean="0">
                        <a:latin typeface="Cambria Math" panose="02040503050406030204" pitchFamily="18" charset="0"/>
                      </a:rPr>
                      <m:t>𝐻</m:t>
                    </m:r>
                    <m:r>
                      <a:rPr lang="it-IT" i="1" baseline="-25000" dirty="0" smtClean="0">
                        <a:latin typeface="Cambria Math" panose="02040503050406030204" pitchFamily="18" charset="0"/>
                      </a:rPr>
                      <m:t>0</m:t>
                    </m:r>
                  </m:oMath>
                </a14:m>
                <a:r>
                  <a:rPr lang="it-IT" dirty="0" smtClean="0"/>
                  <a:t> </a:t>
                </a:r>
                <a:r>
                  <a:rPr lang="it-IT" dirty="0"/>
                  <a:t>and </a:t>
                </a:r>
                <a14:m>
                  <m:oMath xmlns:m="http://schemas.openxmlformats.org/officeDocument/2006/math">
                    <m:r>
                      <a:rPr lang="it-IT" i="1" dirty="0" smtClean="0">
                        <a:latin typeface="Cambria Math" panose="02040503050406030204" pitchFamily="18" charset="0"/>
                      </a:rPr>
                      <m:t>𝐻</m:t>
                    </m:r>
                    <m:r>
                      <a:rPr lang="it-IT" i="1" baseline="-25000" dirty="0" smtClean="0">
                        <a:latin typeface="Cambria Math" panose="02040503050406030204" pitchFamily="18" charset="0"/>
                      </a:rPr>
                      <m:t>1</m:t>
                    </m:r>
                  </m:oMath>
                </a14:m>
                <a:endParaRPr lang="it-IT" dirty="0" smtClean="0"/>
              </a:p>
              <a:p>
                <a:pPr marL="0" indent="0" algn="ctr">
                  <a:buNone/>
                </a:pPr>
                <a:r>
                  <a:rPr lang="it-IT" dirty="0" smtClean="0"/>
                  <a:t>Observe some data </a:t>
                </a:r>
                <a14:m>
                  <m:oMath xmlns:m="http://schemas.openxmlformats.org/officeDocument/2006/math">
                    <m:r>
                      <a:rPr lang="en-US" b="0" i="1" smtClean="0">
                        <a:latin typeface="Cambria Math" panose="02040503050406030204" pitchFamily="18" charset="0"/>
                      </a:rPr>
                      <m:t>𝐷</m:t>
                    </m:r>
                  </m:oMath>
                </a14:m>
                <a:endParaRPr lang="it-IT" dirty="0"/>
              </a:p>
              <a:p>
                <a:pPr marL="0" indent="0" algn="ctr">
                  <a:buNone/>
                </a:pPr>
                <a:endParaRPr lang="it-IT" dirty="0" smtClean="0"/>
              </a:p>
              <a:p>
                <a:pPr marL="0" indent="0" algn="ctr">
                  <a:buNone/>
                </a:pPr>
                <a:r>
                  <a:rPr lang="it-IT" dirty="0" smtClean="0"/>
                  <a:t>Under </a:t>
                </a:r>
                <a:r>
                  <a:rPr lang="it-IT" dirty="0"/>
                  <a:t>which </a:t>
                </a:r>
                <a:r>
                  <a:rPr lang="it-IT" dirty="0" smtClean="0"/>
                  <a:t>hypothesis is </a:t>
                </a:r>
                <a:r>
                  <a:rPr lang="it-IT" dirty="0"/>
                  <a:t>the data more likely</a:t>
                </a:r>
                <a:r>
                  <a:rPr lang="it-IT" dirty="0" smtClean="0"/>
                  <a:t>?</a:t>
                </a:r>
              </a:p>
              <a:p>
                <a:pPr marL="0" indent="0" algn="ctr">
                  <a:buNone/>
                </a:pPr>
                <a:r>
                  <a:rPr lang="it-IT" dirty="0" smtClean="0"/>
                  <a:t>Which is larger: </a:t>
                </a:r>
                <a14:m>
                  <m:oMath xmlns:m="http://schemas.openxmlformats.org/officeDocument/2006/math">
                    <m:r>
                      <a:rPr lang="en-US" b="0" i="1" smtClean="0">
                        <a:latin typeface="Cambria Math"/>
                      </a:rPr>
                      <m:t>𝑝</m:t>
                    </m:r>
                    <m:r>
                      <a:rPr lang="en-US" b="0" i="1" smtClean="0">
                        <a:latin typeface="Cambria Math"/>
                      </a:rPr>
                      <m:t>(</m:t>
                    </m:r>
                    <m:r>
                      <a:rPr lang="en-US" b="0" i="1" smtClean="0">
                        <a:latin typeface="Cambria Math"/>
                      </a:rPr>
                      <m:t>𝐷</m:t>
                    </m:r>
                    <m:r>
                      <a:rPr lang="en-US" b="0" i="1" smtClean="0">
                        <a:latin typeface="Cambria Math"/>
                      </a:rPr>
                      <m:t>|</m:t>
                    </m:r>
                    <m:sSub>
                      <m:sSubPr>
                        <m:ctrlPr>
                          <a:rPr lang="en-US" b="0" i="1" smtClean="0">
                            <a:latin typeface="Cambria Math"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a:rPr>
                      <m:t>)</m:t>
                    </m:r>
                  </m:oMath>
                </a14:m>
                <a:r>
                  <a:rPr lang="it-IT" dirty="0" smtClean="0"/>
                  <a:t> </a:t>
                </a:r>
                <a:r>
                  <a:rPr lang="it-IT" dirty="0"/>
                  <a:t>o</a:t>
                </a:r>
                <a:r>
                  <a:rPr lang="it-IT" dirty="0" smtClean="0"/>
                  <a:t>r </a:t>
                </a:r>
                <a14:m>
                  <m:oMath xmlns:m="http://schemas.openxmlformats.org/officeDocument/2006/math">
                    <m:r>
                      <a:rPr lang="en-US" b="0" i="1" smtClean="0">
                        <a:latin typeface="Cambria Math"/>
                      </a:rPr>
                      <m:t>𝑝</m:t>
                    </m:r>
                    <m:r>
                      <a:rPr lang="en-US" b="0" i="1" smtClean="0">
                        <a:latin typeface="Cambria Math"/>
                      </a:rPr>
                      <m:t>(</m:t>
                    </m:r>
                    <m:r>
                      <a:rPr lang="en-US" b="0" i="1" smtClean="0">
                        <a:latin typeface="Cambria Math"/>
                      </a:rPr>
                      <m:t>𝐷</m:t>
                    </m:r>
                    <m:r>
                      <a:rPr lang="en-US" b="0" i="1" smtClean="0">
                        <a:latin typeface="Cambria Math"/>
                      </a:rPr>
                      <m:t>|</m:t>
                    </m:r>
                    <m:sSub>
                      <m:sSubPr>
                        <m:ctrlPr>
                          <a:rPr lang="en-US" b="0" i="1" smtClean="0">
                            <a:latin typeface="Cambria Math"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a:rPr>
                      <m:t>)</m:t>
                    </m:r>
                  </m:oMath>
                </a14:m>
                <a:endParaRPr lang="it-IT" dirty="0" smtClean="0"/>
              </a:p>
              <a:p>
                <a:pPr marL="0" indent="0" algn="ctr">
                  <a:buNone/>
                </a:pPr>
                <a:endParaRPr lang="it-IT" dirty="0"/>
              </a:p>
              <a:p>
                <a:pPr marL="0" indent="0" algn="ctr">
                  <a:buNone/>
                </a:pPr>
                <a:r>
                  <a:rPr lang="it-IT" dirty="0" smtClean="0"/>
                  <a:t>A </a:t>
                </a:r>
                <a:r>
                  <a:rPr lang="it-IT" dirty="0"/>
                  <a:t>Bayes factor is the ratio</a:t>
                </a:r>
              </a:p>
              <a:p>
                <a:pPr marL="457200" lvl="1" indent="0" algn="ctr">
                  <a:buNone/>
                </a:pPr>
                <a14:m>
                  <m:oMathPara xmlns:m="http://schemas.openxmlformats.org/officeDocument/2006/math">
                    <m:oMathParaPr>
                      <m:jc m:val="centerGroup"/>
                    </m:oMathParaPr>
                    <m:oMath xmlns:m="http://schemas.openxmlformats.org/officeDocument/2006/math">
                      <m:sSub>
                        <m:sSubPr>
                          <m:ctrlPr>
                            <a:rPr lang="it-IT" i="1" smtClean="0">
                              <a:latin typeface="Cambria Math" charset="0"/>
                            </a:rPr>
                          </m:ctrlPr>
                        </m:sSubPr>
                        <m:e>
                          <m:r>
                            <a:rPr lang="en-US" b="0" i="1" smtClean="0">
                              <a:latin typeface="Cambria Math" panose="02040503050406030204" pitchFamily="18" charset="0"/>
                            </a:rPr>
                            <m:t>𝐵𝐹</m:t>
                          </m:r>
                        </m:e>
                        <m:sub>
                          <m:r>
                            <a:rPr lang="en-US" b="0" i="1" smtClean="0">
                              <a:latin typeface="Cambria Math" panose="02040503050406030204" pitchFamily="18" charset="0"/>
                            </a:rPr>
                            <m:t>10</m:t>
                          </m:r>
                        </m:sub>
                      </m:sSub>
                      <m:r>
                        <a:rPr lang="en-US" b="0" i="1" smtClean="0">
                          <a:latin typeface="Cambria Math" panose="02040503050406030204" pitchFamily="18" charset="0"/>
                        </a:rPr>
                        <m:t>=</m:t>
                      </m:r>
                      <m:f>
                        <m:fPr>
                          <m:ctrlPr>
                            <a:rPr lang="it-IT" i="1">
                              <a:latin typeface="Cambria Math" charset="0"/>
                            </a:rPr>
                          </m:ctrlPr>
                        </m:fPr>
                        <m:num>
                          <m:r>
                            <a:rPr lang="en-AU" i="1">
                              <a:latin typeface="Cambria Math" panose="02040503050406030204" pitchFamily="18" charset="0"/>
                            </a:rPr>
                            <m:t>𝑝</m:t>
                          </m:r>
                          <m:r>
                            <a:rPr lang="en-AU" i="1">
                              <a:latin typeface="Cambria Math" panose="02040503050406030204" pitchFamily="18" charset="0"/>
                            </a:rPr>
                            <m:t>(</m:t>
                          </m:r>
                          <m:r>
                            <a:rPr lang="en-AU" i="1">
                              <a:latin typeface="Cambria Math" panose="02040503050406030204" pitchFamily="18" charset="0"/>
                            </a:rPr>
                            <m:t>𝐷</m:t>
                          </m:r>
                          <m:r>
                            <a:rPr lang="en-AU" i="1">
                              <a:latin typeface="Cambria Math" panose="02040503050406030204" pitchFamily="18" charset="0"/>
                            </a:rPr>
                            <m:t>|</m:t>
                          </m:r>
                          <m:sSub>
                            <m:sSubPr>
                              <m:ctrlPr>
                                <a:rPr lang="en-AU" i="1">
                                  <a:latin typeface="Cambria Math" charset="0"/>
                                </a:rPr>
                              </m:ctrlPr>
                            </m:sSubPr>
                            <m:e>
                              <m:r>
                                <a:rPr lang="en-US" b="0" i="1" smtClean="0">
                                  <a:latin typeface="Cambria Math" panose="02040503050406030204" pitchFamily="18" charset="0"/>
                                </a:rPr>
                                <m:t>𝐻</m:t>
                              </m:r>
                            </m:e>
                            <m:sub>
                              <m:r>
                                <a:rPr lang="en-AU" i="1">
                                  <a:latin typeface="Cambria Math" panose="02040503050406030204" pitchFamily="18" charset="0"/>
                                </a:rPr>
                                <m:t>1</m:t>
                              </m:r>
                            </m:sub>
                          </m:sSub>
                          <m:r>
                            <a:rPr lang="en-AU" i="1">
                              <a:latin typeface="Cambria Math" panose="02040503050406030204" pitchFamily="18" charset="0"/>
                            </a:rPr>
                            <m:t>)</m:t>
                          </m:r>
                        </m:num>
                        <m:den>
                          <m:r>
                            <a:rPr lang="en-AU" i="1">
                              <a:latin typeface="Cambria Math" panose="02040503050406030204" pitchFamily="18" charset="0"/>
                            </a:rPr>
                            <m:t>𝑝</m:t>
                          </m:r>
                          <m:r>
                            <a:rPr lang="en-AU" i="1">
                              <a:latin typeface="Cambria Math" panose="02040503050406030204" pitchFamily="18" charset="0"/>
                            </a:rPr>
                            <m:t>(</m:t>
                          </m:r>
                          <m:r>
                            <a:rPr lang="en-AU" i="1">
                              <a:latin typeface="Cambria Math" panose="02040503050406030204" pitchFamily="18" charset="0"/>
                            </a:rPr>
                            <m:t>𝐷</m:t>
                          </m:r>
                          <m:r>
                            <a:rPr lang="en-AU" i="1">
                              <a:latin typeface="Cambria Math" panose="02040503050406030204" pitchFamily="18" charset="0"/>
                            </a:rPr>
                            <m:t>|</m:t>
                          </m:r>
                          <m:sSub>
                            <m:sSubPr>
                              <m:ctrlPr>
                                <a:rPr lang="en-AU" i="1">
                                  <a:latin typeface="Cambria Math" charset="0"/>
                                </a:rPr>
                              </m:ctrlPr>
                            </m:sSubPr>
                            <m:e>
                              <m:r>
                                <a:rPr lang="en-US" b="0" i="1" smtClean="0">
                                  <a:latin typeface="Cambria Math" panose="02040503050406030204" pitchFamily="18" charset="0"/>
                                </a:rPr>
                                <m:t>𝐻</m:t>
                              </m:r>
                            </m:e>
                            <m:sub>
                              <m:r>
                                <a:rPr lang="en-AU" i="1">
                                  <a:latin typeface="Cambria Math" panose="02040503050406030204" pitchFamily="18" charset="0"/>
                                </a:rPr>
                                <m:t>0</m:t>
                              </m:r>
                            </m:sub>
                          </m:sSub>
                          <m:r>
                            <a:rPr lang="en-AU" i="1">
                              <a:latin typeface="Cambria Math" panose="02040503050406030204" pitchFamily="18" charset="0"/>
                            </a:rPr>
                            <m:t>)</m:t>
                          </m:r>
                        </m:den>
                      </m:f>
                    </m:oMath>
                  </m:oMathPara>
                </a14:m>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600201"/>
                <a:ext cx="8229600" cy="4525963"/>
              </a:xfrm>
              <a:blipFill rotWithShape="0">
                <a:blip r:embed="rId2"/>
                <a:stretch>
                  <a:fillRect t="-2291"/>
                </a:stretch>
              </a:blipFill>
            </p:spPr>
            <p:txBody>
              <a:bodyPr/>
              <a:lstStyle/>
              <a:p>
                <a:r>
                  <a:rPr lang="en-US">
                    <a:noFill/>
                  </a:rPr>
                  <a:t> </a:t>
                </a:r>
              </a:p>
            </p:txBody>
          </p:sp>
        </mc:Fallback>
      </mc:AlternateContent>
    </p:spTree>
    <p:extLst>
      <p:ext uri="{BB962C8B-B14F-4D97-AF65-F5344CB8AC3E}">
        <p14:creationId xmlns:p14="http://schemas.microsoft.com/office/powerpoint/2010/main" val="14742525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Robustness Check</a:t>
            </a:r>
            <a:endParaRPr lang="en-AU" dirty="0"/>
          </a:p>
        </p:txBody>
      </p:sp>
      <p:pic>
        <p:nvPicPr>
          <p:cNvPr id="4" name="Picture 3"/>
          <p:cNvPicPr>
            <a:picLocks noChangeAspect="1"/>
          </p:cNvPicPr>
          <p:nvPr/>
        </p:nvPicPr>
        <p:blipFill>
          <a:blip r:embed="rId2"/>
          <a:stretch>
            <a:fillRect/>
          </a:stretch>
        </p:blipFill>
        <p:spPr>
          <a:xfrm>
            <a:off x="3409950" y="1752600"/>
            <a:ext cx="5372100" cy="4000500"/>
          </a:xfrm>
          <a:prstGeom prst="rect">
            <a:avLst/>
          </a:prstGeom>
        </p:spPr>
      </p:pic>
    </p:spTree>
    <p:extLst>
      <p:ext uri="{BB962C8B-B14F-4D97-AF65-F5344CB8AC3E}">
        <p14:creationId xmlns:p14="http://schemas.microsoft.com/office/powerpoint/2010/main" val="96624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21000" y="708861"/>
            <a:ext cx="6350000" cy="5295900"/>
          </a:xfrm>
          <a:prstGeom prst="rect">
            <a:avLst/>
          </a:prstGeom>
        </p:spPr>
      </p:pic>
      <p:sp>
        <p:nvSpPr>
          <p:cNvPr id="6" name="TextBox 5"/>
          <p:cNvSpPr txBox="1"/>
          <p:nvPr/>
        </p:nvSpPr>
        <p:spPr>
          <a:xfrm>
            <a:off x="10058400" y="6371772"/>
            <a:ext cx="1950214" cy="369332"/>
          </a:xfrm>
          <a:prstGeom prst="rect">
            <a:avLst/>
          </a:prstGeom>
          <a:noFill/>
        </p:spPr>
        <p:txBody>
          <a:bodyPr wrap="none" rtlCol="0">
            <a:spAutoFit/>
          </a:bodyPr>
          <a:lstStyle/>
          <a:p>
            <a:r>
              <a:rPr lang="en-US" smtClean="0"/>
              <a:t>Hagger et al., 2016</a:t>
            </a:r>
            <a:endParaRPr lang="en-US"/>
          </a:p>
        </p:txBody>
      </p:sp>
    </p:spTree>
    <p:extLst>
      <p:ext uri="{BB962C8B-B14F-4D97-AF65-F5344CB8AC3E}">
        <p14:creationId xmlns:p14="http://schemas.microsoft.com/office/powerpoint/2010/main" val="11778526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Priors</a:t>
            </a:r>
            <a:endParaRPr lang="en-US" dirty="0"/>
          </a:p>
        </p:txBody>
      </p:sp>
      <p:sp>
        <p:nvSpPr>
          <p:cNvPr id="3" name="Content Placeholder 2"/>
          <p:cNvSpPr>
            <a:spLocks noGrp="1"/>
          </p:cNvSpPr>
          <p:nvPr>
            <p:ph idx="1"/>
          </p:nvPr>
        </p:nvSpPr>
        <p:spPr>
          <a:xfrm>
            <a:off x="838200" y="1825625"/>
            <a:ext cx="10515600" cy="3310046"/>
          </a:xfrm>
        </p:spPr>
        <p:txBody>
          <a:bodyPr>
            <a:normAutofit/>
          </a:bodyPr>
          <a:lstStyle/>
          <a:p>
            <a:pPr marL="0" indent="0" algn="ctr">
              <a:buNone/>
            </a:pPr>
            <a:r>
              <a:rPr lang="en-US" dirty="0" smtClean="0"/>
              <a:t>The alternative hypothesis is often referred to as the prior</a:t>
            </a:r>
          </a:p>
          <a:p>
            <a:pPr marL="0" indent="0" algn="ctr">
              <a:buNone/>
            </a:pPr>
            <a:r>
              <a:rPr lang="en-US" sz="2400" dirty="0"/>
              <a:t>Clearly, it has an influence on Bayes factor</a:t>
            </a:r>
          </a:p>
          <a:p>
            <a:pPr marL="0" indent="0" algn="ctr">
              <a:buNone/>
            </a:pPr>
            <a:r>
              <a:rPr lang="en-US" dirty="0" smtClean="0"/>
              <a:t>Often a criticism leveled at Bayesian statistics</a:t>
            </a:r>
          </a:p>
          <a:p>
            <a:pPr marL="0" indent="0" algn="ctr">
              <a:buNone/>
            </a:pPr>
            <a:endParaRPr lang="en-US" dirty="0" smtClean="0"/>
          </a:p>
          <a:p>
            <a:pPr marL="0" indent="0" algn="ctr">
              <a:buNone/>
            </a:pPr>
            <a:r>
              <a:rPr lang="en-US" dirty="0" smtClean="0"/>
              <a:t>Priors define the alternative hypothesis</a:t>
            </a:r>
          </a:p>
          <a:p>
            <a:pPr marL="0" indent="0" algn="ctr">
              <a:buNone/>
            </a:pPr>
            <a:r>
              <a:rPr lang="en-US" sz="2400" dirty="0"/>
              <a:t>Of course the relative evidence for one hypothesis depends on the alternative hypothesis</a:t>
            </a:r>
          </a:p>
          <a:p>
            <a:pPr marL="0" indent="0" algn="ctr">
              <a:buNone/>
            </a:pPr>
            <a:endParaRPr lang="en-US" dirty="0"/>
          </a:p>
        </p:txBody>
      </p:sp>
      <p:sp>
        <p:nvSpPr>
          <p:cNvPr id="4" name="TextBox 3"/>
          <p:cNvSpPr txBox="1"/>
          <p:nvPr/>
        </p:nvSpPr>
        <p:spPr>
          <a:xfrm>
            <a:off x="3407079" y="5949863"/>
            <a:ext cx="5394041" cy="369332"/>
          </a:xfrm>
          <a:prstGeom prst="rect">
            <a:avLst/>
          </a:prstGeom>
          <a:noFill/>
        </p:spPr>
        <p:txBody>
          <a:bodyPr wrap="none" rtlCol="0">
            <a:spAutoFit/>
          </a:bodyPr>
          <a:lstStyle/>
          <a:p>
            <a:r>
              <a:rPr lang="en-US" dirty="0" smtClean="0"/>
              <a:t>Bayesian = H0 vs. H1, Frequentist = H0 vs. Anything else</a:t>
            </a:r>
            <a:endParaRPr lang="en-US" dirty="0"/>
          </a:p>
        </p:txBody>
      </p:sp>
    </p:spTree>
    <p:extLst>
      <p:ext uri="{BB962C8B-B14F-4D97-AF65-F5344CB8AC3E}">
        <p14:creationId xmlns:p14="http://schemas.microsoft.com/office/powerpoint/2010/main" val="47712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567" y="1719787"/>
            <a:ext cx="11257005" cy="2036666"/>
          </a:xfrm>
        </p:spPr>
        <p:txBody>
          <a:bodyPr/>
          <a:lstStyle/>
          <a:p>
            <a:r>
              <a:rPr lang="en-US" b="1" dirty="0" smtClean="0">
                <a:latin typeface="+mn-lt"/>
              </a:rPr>
              <a:t>Thank you!</a:t>
            </a:r>
            <a:endParaRPr lang="en-US" b="1" dirty="0">
              <a:latin typeface="+mn-lt"/>
            </a:endParaRPr>
          </a:p>
        </p:txBody>
      </p:sp>
      <p:pic>
        <p:nvPicPr>
          <p:cNvPr id="4" name="Picture 3"/>
          <p:cNvPicPr>
            <a:picLocks noChangeAspect="1"/>
          </p:cNvPicPr>
          <p:nvPr/>
        </p:nvPicPr>
        <p:blipFill>
          <a:blip r:embed="rId3"/>
          <a:stretch>
            <a:fillRect/>
          </a:stretch>
        </p:blipFill>
        <p:spPr>
          <a:xfrm>
            <a:off x="293473" y="233363"/>
            <a:ext cx="2095500" cy="889000"/>
          </a:xfrm>
          <a:prstGeom prst="rect">
            <a:avLst/>
          </a:prstGeom>
        </p:spPr>
      </p:pic>
      <p:sp>
        <p:nvSpPr>
          <p:cNvPr id="5" name="TextBox 4"/>
          <p:cNvSpPr txBox="1"/>
          <p:nvPr/>
        </p:nvSpPr>
        <p:spPr>
          <a:xfrm>
            <a:off x="551145" y="1453019"/>
            <a:ext cx="2826608" cy="5078313"/>
          </a:xfrm>
          <a:prstGeom prst="rect">
            <a:avLst/>
          </a:prstGeom>
          <a:noFill/>
        </p:spPr>
        <p:txBody>
          <a:bodyPr wrap="none" rtlCol="0">
            <a:spAutoFit/>
          </a:bodyPr>
          <a:lstStyle/>
          <a:p>
            <a:r>
              <a:rPr lang="en-US" dirty="0" smtClean="0"/>
              <a:t>Collaborators:</a:t>
            </a:r>
            <a:endParaRPr lang="en-US" dirty="0"/>
          </a:p>
          <a:p>
            <a:endParaRPr lang="en-US" dirty="0" smtClean="0"/>
          </a:p>
          <a:p>
            <a:r>
              <a:rPr lang="en-US" dirty="0" smtClean="0"/>
              <a:t>Dr. Steven B. Most</a:t>
            </a:r>
          </a:p>
          <a:p>
            <a:r>
              <a:rPr lang="en-US" dirty="0" smtClean="0"/>
              <a:t>Dr. Chris Donkin</a:t>
            </a:r>
          </a:p>
          <a:p>
            <a:r>
              <a:rPr lang="en-US" dirty="0" smtClean="0"/>
              <a:t>Scientia Prof. Richard Bryant</a:t>
            </a:r>
          </a:p>
          <a:p>
            <a:r>
              <a:rPr lang="en-US" dirty="0" err="1" smtClean="0"/>
              <a:t>Assoc</a:t>
            </a:r>
            <a:r>
              <a:rPr lang="en-US" dirty="0" smtClean="0"/>
              <a:t> Prof. Mike Le Pelley</a:t>
            </a:r>
          </a:p>
          <a:p>
            <a:r>
              <a:rPr lang="en-US" dirty="0" smtClean="0"/>
              <a:t>Dr. Poppy Watson</a:t>
            </a:r>
          </a:p>
          <a:p>
            <a:r>
              <a:rPr lang="en-US" dirty="0" smtClean="0"/>
              <a:t>Prof. Mary Peterson</a:t>
            </a:r>
          </a:p>
          <a:p>
            <a:r>
              <a:rPr lang="en-US" dirty="0" smtClean="0"/>
              <a:t>Prof. Colin MacLeod</a:t>
            </a:r>
          </a:p>
          <a:p>
            <a:r>
              <a:rPr lang="en-US" dirty="0" smtClean="0"/>
              <a:t>Dr. Lies </a:t>
            </a:r>
            <a:r>
              <a:rPr lang="en-US" dirty="0" err="1" smtClean="0"/>
              <a:t>Notebaert</a:t>
            </a:r>
            <a:endParaRPr lang="en-US" dirty="0" smtClean="0"/>
          </a:p>
          <a:p>
            <a:r>
              <a:rPr lang="en-US" dirty="0" smtClean="0"/>
              <a:t>Dr. Patrick Clarke</a:t>
            </a:r>
          </a:p>
          <a:p>
            <a:r>
              <a:rPr lang="en-US" dirty="0" smtClean="0"/>
              <a:t>Dr. Rob Taylor</a:t>
            </a:r>
          </a:p>
          <a:p>
            <a:r>
              <a:rPr lang="en-US" dirty="0" smtClean="0"/>
              <a:t>Dr. </a:t>
            </a:r>
            <a:r>
              <a:rPr lang="en-US" dirty="0" err="1" smtClean="0"/>
              <a:t>Emmanouil</a:t>
            </a:r>
            <a:r>
              <a:rPr lang="en-US" dirty="0" smtClean="0"/>
              <a:t> </a:t>
            </a:r>
            <a:r>
              <a:rPr lang="en-US" dirty="0" err="1" smtClean="0"/>
              <a:t>Konstanditis</a:t>
            </a:r>
            <a:endParaRPr lang="en-US" dirty="0" smtClean="0"/>
          </a:p>
          <a:p>
            <a:r>
              <a:rPr lang="en-US" dirty="0" smtClean="0"/>
              <a:t>Adrian Walker</a:t>
            </a:r>
          </a:p>
          <a:p>
            <a:r>
              <a:rPr lang="en-US" dirty="0" err="1" smtClean="0"/>
              <a:t>Hanbit</a:t>
            </a:r>
            <a:r>
              <a:rPr lang="en-US" dirty="0" smtClean="0"/>
              <a:t> Cho</a:t>
            </a:r>
          </a:p>
          <a:p>
            <a:r>
              <a:rPr lang="en-US" dirty="0" smtClean="0"/>
              <a:t>Arthur </a:t>
            </a:r>
            <a:r>
              <a:rPr lang="en-US" dirty="0" err="1" smtClean="0"/>
              <a:t>Kary</a:t>
            </a:r>
            <a:endParaRPr lang="en-US" dirty="0" smtClean="0"/>
          </a:p>
          <a:p>
            <a:endParaRPr lang="en-US" dirty="0" smtClean="0"/>
          </a:p>
          <a:p>
            <a:endParaRPr lang="en-US" dirty="0"/>
          </a:p>
        </p:txBody>
      </p:sp>
    </p:spTree>
    <p:extLst>
      <p:ext uri="{BB962C8B-B14F-4D97-AF65-F5344CB8AC3E}">
        <p14:creationId xmlns:p14="http://schemas.microsoft.com/office/powerpoint/2010/main" val="608009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71868" y="528423"/>
            <a:ext cx="7616142" cy="5813576"/>
          </a:xfrm>
          <a:prstGeom prst="rect">
            <a:avLst/>
          </a:prstGeom>
        </p:spPr>
      </p:pic>
      <p:sp>
        <p:nvSpPr>
          <p:cNvPr id="3" name="TextBox 2"/>
          <p:cNvSpPr txBox="1"/>
          <p:nvPr/>
        </p:nvSpPr>
        <p:spPr>
          <a:xfrm>
            <a:off x="8839200" y="6414569"/>
            <a:ext cx="3208699" cy="369332"/>
          </a:xfrm>
          <a:prstGeom prst="rect">
            <a:avLst/>
          </a:prstGeom>
          <a:noFill/>
        </p:spPr>
        <p:txBody>
          <a:bodyPr wrap="none" rtlCol="0">
            <a:spAutoFit/>
          </a:bodyPr>
          <a:lstStyle/>
          <a:p>
            <a:r>
              <a:rPr lang="en-US" dirty="0" smtClean="0"/>
              <a:t>Onie, </a:t>
            </a:r>
            <a:r>
              <a:rPr lang="en-US" dirty="0" err="1" smtClean="0"/>
              <a:t>Mergelsberg</a:t>
            </a:r>
            <a:r>
              <a:rPr lang="en-US" dirty="0" smtClean="0"/>
              <a:t> et al., in prep</a:t>
            </a:r>
            <a:endParaRPr lang="en-US" dirty="0"/>
          </a:p>
        </p:txBody>
      </p:sp>
    </p:spTree>
    <p:extLst>
      <p:ext uri="{BB962C8B-B14F-4D97-AF65-F5344CB8AC3E}">
        <p14:creationId xmlns:p14="http://schemas.microsoft.com/office/powerpoint/2010/main" val="716241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34881" y="1666435"/>
            <a:ext cx="6622850" cy="3732879"/>
          </a:xfrm>
          <a:prstGeom prst="rect">
            <a:avLst/>
          </a:prstGeom>
        </p:spPr>
      </p:pic>
      <p:pic>
        <p:nvPicPr>
          <p:cNvPr id="6" name="Picture 5"/>
          <p:cNvPicPr>
            <a:picLocks noChangeAspect="1"/>
          </p:cNvPicPr>
          <p:nvPr/>
        </p:nvPicPr>
        <p:blipFill>
          <a:blip r:embed="rId4"/>
          <a:stretch>
            <a:fillRect/>
          </a:stretch>
        </p:blipFill>
        <p:spPr>
          <a:xfrm>
            <a:off x="7480530" y="1544417"/>
            <a:ext cx="3915626" cy="3976914"/>
          </a:xfrm>
          <a:prstGeom prst="rect">
            <a:avLst/>
          </a:prstGeom>
        </p:spPr>
      </p:pic>
      <p:sp>
        <p:nvSpPr>
          <p:cNvPr id="7" name="TextBox 6"/>
          <p:cNvSpPr txBox="1"/>
          <p:nvPr/>
        </p:nvSpPr>
        <p:spPr>
          <a:xfrm>
            <a:off x="10014856" y="6444342"/>
            <a:ext cx="2067233" cy="369332"/>
          </a:xfrm>
          <a:prstGeom prst="rect">
            <a:avLst/>
          </a:prstGeom>
          <a:noFill/>
        </p:spPr>
        <p:txBody>
          <a:bodyPr wrap="none" rtlCol="0">
            <a:spAutoFit/>
          </a:bodyPr>
          <a:lstStyle/>
          <a:p>
            <a:r>
              <a:rPr lang="en-US" dirty="0" err="1" smtClean="0"/>
              <a:t>Etz</a:t>
            </a:r>
            <a:r>
              <a:rPr lang="en-US" dirty="0" smtClean="0"/>
              <a:t> &amp; Joachim, 2017</a:t>
            </a:r>
            <a:endParaRPr lang="en-US" dirty="0"/>
          </a:p>
        </p:txBody>
      </p:sp>
    </p:spTree>
    <p:extLst>
      <p:ext uri="{BB962C8B-B14F-4D97-AF65-F5344CB8AC3E}">
        <p14:creationId xmlns:p14="http://schemas.microsoft.com/office/powerpoint/2010/main" val="870796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95467" y="5553796"/>
            <a:ext cx="2710678" cy="646331"/>
          </a:xfrm>
          <a:prstGeom prst="rect">
            <a:avLst/>
          </a:prstGeom>
          <a:noFill/>
        </p:spPr>
        <p:txBody>
          <a:bodyPr wrap="none" rtlCol="0">
            <a:spAutoFit/>
          </a:bodyPr>
          <a:lstStyle/>
          <a:p>
            <a:r>
              <a:rPr lang="en-US" dirty="0" smtClean="0"/>
              <a:t>To make sure I’m doing the</a:t>
            </a:r>
          </a:p>
          <a:p>
            <a:r>
              <a:rPr lang="en-US" dirty="0"/>
              <a:t>b</a:t>
            </a:r>
            <a:r>
              <a:rPr lang="en-US" dirty="0" smtClean="0"/>
              <a:t>est science I can</a:t>
            </a:r>
          </a:p>
        </p:txBody>
      </p:sp>
      <p:sp>
        <p:nvSpPr>
          <p:cNvPr id="12" name="TextBox 11"/>
          <p:cNvSpPr txBox="1"/>
          <p:nvPr/>
        </p:nvSpPr>
        <p:spPr>
          <a:xfrm>
            <a:off x="4730049" y="5499779"/>
            <a:ext cx="2747099" cy="923330"/>
          </a:xfrm>
          <a:prstGeom prst="rect">
            <a:avLst/>
          </a:prstGeom>
          <a:noFill/>
        </p:spPr>
        <p:txBody>
          <a:bodyPr wrap="none" rtlCol="0">
            <a:spAutoFit/>
          </a:bodyPr>
          <a:lstStyle/>
          <a:p>
            <a:r>
              <a:rPr lang="en-US" dirty="0" smtClean="0"/>
              <a:t>To make sure others are</a:t>
            </a:r>
          </a:p>
          <a:p>
            <a:r>
              <a:rPr lang="en-US" dirty="0"/>
              <a:t>d</a:t>
            </a:r>
            <a:r>
              <a:rPr lang="en-US" dirty="0" smtClean="0"/>
              <a:t>oing the best science they</a:t>
            </a:r>
          </a:p>
          <a:p>
            <a:r>
              <a:rPr lang="en-US" dirty="0" smtClean="0"/>
              <a:t>can</a:t>
            </a:r>
          </a:p>
        </p:txBody>
      </p:sp>
      <p:sp>
        <p:nvSpPr>
          <p:cNvPr id="13" name="TextBox 12"/>
          <p:cNvSpPr txBox="1"/>
          <p:nvPr/>
        </p:nvSpPr>
        <p:spPr>
          <a:xfrm>
            <a:off x="8858491" y="5553796"/>
            <a:ext cx="2728952" cy="923330"/>
          </a:xfrm>
          <a:prstGeom prst="rect">
            <a:avLst/>
          </a:prstGeom>
          <a:noFill/>
        </p:spPr>
        <p:txBody>
          <a:bodyPr wrap="none" rtlCol="0">
            <a:spAutoFit/>
          </a:bodyPr>
          <a:lstStyle/>
          <a:p>
            <a:r>
              <a:rPr lang="en-US" dirty="0" smtClean="0"/>
              <a:t>To generate findings that </a:t>
            </a:r>
          </a:p>
          <a:p>
            <a:r>
              <a:rPr lang="en-US" dirty="0"/>
              <a:t>a</a:t>
            </a:r>
            <a:r>
              <a:rPr lang="en-US" dirty="0" smtClean="0"/>
              <a:t>re reliable and helpful for </a:t>
            </a:r>
          </a:p>
          <a:p>
            <a:r>
              <a:rPr lang="en-US" dirty="0" smtClean="0"/>
              <a:t>society</a:t>
            </a:r>
          </a:p>
        </p:txBody>
      </p:sp>
      <p:grpSp>
        <p:nvGrpSpPr>
          <p:cNvPr id="30" name="Group 29"/>
          <p:cNvGrpSpPr/>
          <p:nvPr/>
        </p:nvGrpSpPr>
        <p:grpSpPr>
          <a:xfrm>
            <a:off x="3918619" y="1741914"/>
            <a:ext cx="4267013" cy="3238002"/>
            <a:chOff x="3918619" y="1741914"/>
            <a:chExt cx="4267013" cy="3238002"/>
          </a:xfrm>
        </p:grpSpPr>
        <p:sp>
          <p:nvSpPr>
            <p:cNvPr id="28" name="Rounded Rectangle 27"/>
            <p:cNvSpPr/>
            <p:nvPr/>
          </p:nvSpPr>
          <p:spPr>
            <a:xfrm>
              <a:off x="4404642" y="1741914"/>
              <a:ext cx="3383041" cy="3238002"/>
            </a:xfrm>
            <a:prstGeom prst="round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857508" y="2152887"/>
              <a:ext cx="2476983" cy="24769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857903" y="2834428"/>
              <a:ext cx="2476191" cy="1200329"/>
            </a:xfrm>
            <a:prstGeom prst="rect">
              <a:avLst/>
            </a:prstGeom>
            <a:noFill/>
          </p:spPr>
          <p:txBody>
            <a:bodyPr wrap="none" rtlCol="0">
              <a:spAutoFit/>
            </a:bodyPr>
            <a:lstStyle/>
            <a:p>
              <a:pPr algn="ctr"/>
              <a:r>
                <a:rPr lang="en-US" sz="3600" b="1" dirty="0" smtClean="0">
                  <a:solidFill>
                    <a:schemeClr val="bg1"/>
                  </a:solidFill>
                </a:rPr>
                <a:t>Transparent</a:t>
              </a:r>
            </a:p>
            <a:p>
              <a:pPr algn="ctr"/>
              <a:r>
                <a:rPr lang="en-US" sz="3600" b="1" dirty="0" smtClean="0">
                  <a:solidFill>
                    <a:schemeClr val="bg1"/>
                  </a:solidFill>
                </a:rPr>
                <a:t>Science</a:t>
              </a:r>
              <a:endParaRPr lang="en-US" sz="3600" b="1" dirty="0">
                <a:solidFill>
                  <a:schemeClr val="bg1"/>
                </a:solidFill>
              </a:endParaRPr>
            </a:p>
          </p:txBody>
        </p:sp>
        <p:sp>
          <p:nvSpPr>
            <p:cNvPr id="9" name="TextBox 8"/>
            <p:cNvSpPr txBox="1"/>
            <p:nvPr/>
          </p:nvSpPr>
          <p:spPr>
            <a:xfrm>
              <a:off x="3918619" y="3006656"/>
              <a:ext cx="465192" cy="769441"/>
            </a:xfrm>
            <a:prstGeom prst="rect">
              <a:avLst/>
            </a:prstGeom>
            <a:noFill/>
          </p:spPr>
          <p:txBody>
            <a:bodyPr wrap="none" rtlCol="0">
              <a:spAutoFit/>
            </a:bodyPr>
            <a:lstStyle/>
            <a:p>
              <a:r>
                <a:rPr lang="en-US" sz="4400" b="1" dirty="0" smtClean="0"/>
                <a:t>+</a:t>
              </a:r>
              <a:endParaRPr lang="en-US" sz="4400" b="1" dirty="0"/>
            </a:p>
          </p:txBody>
        </p:sp>
        <p:sp>
          <p:nvSpPr>
            <p:cNvPr id="20" name="TextBox 19"/>
            <p:cNvSpPr txBox="1"/>
            <p:nvPr/>
          </p:nvSpPr>
          <p:spPr>
            <a:xfrm>
              <a:off x="5023413" y="1875099"/>
              <a:ext cx="1452642" cy="369332"/>
            </a:xfrm>
            <a:prstGeom prst="rect">
              <a:avLst/>
            </a:prstGeom>
            <a:noFill/>
          </p:spPr>
          <p:txBody>
            <a:bodyPr wrap="none" rtlCol="0">
              <a:spAutoFit/>
            </a:bodyPr>
            <a:lstStyle/>
            <a:p>
              <a:r>
                <a:rPr lang="en-US" b="1" dirty="0" smtClean="0"/>
                <a:t>Transparency</a:t>
              </a:r>
              <a:endParaRPr lang="en-US" b="1" dirty="0"/>
            </a:p>
          </p:txBody>
        </p:sp>
        <p:sp>
          <p:nvSpPr>
            <p:cNvPr id="21" name="TextBox 20"/>
            <p:cNvSpPr txBox="1"/>
            <p:nvPr/>
          </p:nvSpPr>
          <p:spPr>
            <a:xfrm>
              <a:off x="6359490" y="2389784"/>
              <a:ext cx="1204882" cy="369332"/>
            </a:xfrm>
            <a:prstGeom prst="rect">
              <a:avLst/>
            </a:prstGeom>
            <a:noFill/>
          </p:spPr>
          <p:txBody>
            <a:bodyPr wrap="none" rtlCol="0">
              <a:spAutoFit/>
            </a:bodyPr>
            <a:lstStyle/>
            <a:p>
              <a:r>
                <a:rPr lang="en-US" b="1" dirty="0" smtClean="0"/>
                <a:t>Open Data</a:t>
              </a:r>
              <a:endParaRPr lang="en-US" b="1" dirty="0"/>
            </a:p>
          </p:txBody>
        </p:sp>
        <p:sp>
          <p:nvSpPr>
            <p:cNvPr id="22" name="TextBox 21"/>
            <p:cNvSpPr txBox="1"/>
            <p:nvPr/>
          </p:nvSpPr>
          <p:spPr>
            <a:xfrm>
              <a:off x="4459559" y="4177403"/>
              <a:ext cx="1654107" cy="646331"/>
            </a:xfrm>
            <a:prstGeom prst="rect">
              <a:avLst/>
            </a:prstGeom>
            <a:noFill/>
          </p:spPr>
          <p:txBody>
            <a:bodyPr wrap="none" rtlCol="0">
              <a:spAutoFit/>
            </a:bodyPr>
            <a:lstStyle/>
            <a:p>
              <a:r>
                <a:rPr lang="en-US" b="1" dirty="0" smtClean="0"/>
                <a:t>Exploratory vs. </a:t>
              </a:r>
            </a:p>
            <a:p>
              <a:r>
                <a:rPr lang="en-US" b="1" dirty="0" smtClean="0"/>
                <a:t>Confirmatory</a:t>
              </a:r>
              <a:endParaRPr lang="en-US" b="1" dirty="0"/>
            </a:p>
          </p:txBody>
        </p:sp>
        <p:sp>
          <p:nvSpPr>
            <p:cNvPr id="23" name="TextBox 22"/>
            <p:cNvSpPr txBox="1"/>
            <p:nvPr/>
          </p:nvSpPr>
          <p:spPr>
            <a:xfrm>
              <a:off x="6335501" y="4207997"/>
              <a:ext cx="1850131" cy="369332"/>
            </a:xfrm>
            <a:prstGeom prst="rect">
              <a:avLst/>
            </a:prstGeom>
            <a:noFill/>
          </p:spPr>
          <p:txBody>
            <a:bodyPr wrap="square" rtlCol="0">
              <a:spAutoFit/>
            </a:bodyPr>
            <a:lstStyle/>
            <a:p>
              <a:r>
                <a:rPr lang="en-US" b="1" dirty="0" smtClean="0"/>
                <a:t>Pre-Registration</a:t>
              </a:r>
              <a:endParaRPr lang="en-US" b="1" dirty="0"/>
            </a:p>
          </p:txBody>
        </p:sp>
      </p:grpSp>
      <p:grpSp>
        <p:nvGrpSpPr>
          <p:cNvPr id="19" name="Group 18"/>
          <p:cNvGrpSpPr/>
          <p:nvPr/>
        </p:nvGrpSpPr>
        <p:grpSpPr>
          <a:xfrm>
            <a:off x="7884806" y="1741914"/>
            <a:ext cx="3903695" cy="3238002"/>
            <a:chOff x="7884806" y="1741914"/>
            <a:chExt cx="3903695" cy="3238002"/>
          </a:xfrm>
        </p:grpSpPr>
        <p:sp>
          <p:nvSpPr>
            <p:cNvPr id="29" name="Rounded Rectangle 28"/>
            <p:cNvSpPr/>
            <p:nvPr/>
          </p:nvSpPr>
          <p:spPr>
            <a:xfrm>
              <a:off x="8405460" y="1741914"/>
              <a:ext cx="3383041" cy="3238002"/>
            </a:xfrm>
            <a:prstGeom prst="round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8858491" y="2152887"/>
              <a:ext cx="2476983" cy="24769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068430" y="2668101"/>
              <a:ext cx="2057103" cy="1446550"/>
            </a:xfrm>
            <a:prstGeom prst="rect">
              <a:avLst/>
            </a:prstGeom>
            <a:noFill/>
          </p:spPr>
          <p:txBody>
            <a:bodyPr wrap="none" rtlCol="0">
              <a:spAutoFit/>
            </a:bodyPr>
            <a:lstStyle/>
            <a:p>
              <a:pPr algn="ctr"/>
              <a:r>
                <a:rPr lang="en-US" sz="4400" b="1" dirty="0" smtClean="0">
                  <a:solidFill>
                    <a:schemeClr val="bg1"/>
                  </a:solidFill>
                </a:rPr>
                <a:t>Reliable</a:t>
              </a:r>
            </a:p>
            <a:p>
              <a:pPr algn="ctr"/>
              <a:r>
                <a:rPr lang="en-US" sz="4400" b="1" dirty="0" smtClean="0">
                  <a:solidFill>
                    <a:schemeClr val="bg1"/>
                  </a:solidFill>
                </a:rPr>
                <a:t>Science</a:t>
              </a:r>
              <a:endParaRPr lang="en-US" sz="4400" b="1" dirty="0">
                <a:solidFill>
                  <a:schemeClr val="bg1"/>
                </a:solidFill>
              </a:endParaRPr>
            </a:p>
          </p:txBody>
        </p:sp>
        <p:sp>
          <p:nvSpPr>
            <p:cNvPr id="10" name="TextBox 9"/>
            <p:cNvSpPr txBox="1"/>
            <p:nvPr/>
          </p:nvSpPr>
          <p:spPr>
            <a:xfrm>
              <a:off x="7884806" y="3006656"/>
              <a:ext cx="465192" cy="769441"/>
            </a:xfrm>
            <a:prstGeom prst="rect">
              <a:avLst/>
            </a:prstGeom>
            <a:noFill/>
          </p:spPr>
          <p:txBody>
            <a:bodyPr wrap="none" rtlCol="0">
              <a:spAutoFit/>
            </a:bodyPr>
            <a:lstStyle/>
            <a:p>
              <a:r>
                <a:rPr lang="en-US" sz="4400" b="1" dirty="0"/>
                <a:t>=</a:t>
              </a:r>
            </a:p>
          </p:txBody>
        </p:sp>
        <p:sp>
          <p:nvSpPr>
            <p:cNvPr id="24" name="TextBox 23"/>
            <p:cNvSpPr txBox="1"/>
            <p:nvPr/>
          </p:nvSpPr>
          <p:spPr>
            <a:xfrm>
              <a:off x="8648552" y="2261602"/>
              <a:ext cx="657681" cy="369332"/>
            </a:xfrm>
            <a:prstGeom prst="rect">
              <a:avLst/>
            </a:prstGeom>
            <a:noFill/>
          </p:spPr>
          <p:txBody>
            <a:bodyPr wrap="none" rtlCol="0">
              <a:spAutoFit/>
            </a:bodyPr>
            <a:lstStyle/>
            <a:p>
              <a:r>
                <a:rPr lang="en-US" b="1" dirty="0" smtClean="0"/>
                <a:t>Valid</a:t>
              </a:r>
              <a:endParaRPr lang="en-US" b="1" dirty="0"/>
            </a:p>
          </p:txBody>
        </p:sp>
        <p:sp>
          <p:nvSpPr>
            <p:cNvPr id="25" name="TextBox 24"/>
            <p:cNvSpPr txBox="1"/>
            <p:nvPr/>
          </p:nvSpPr>
          <p:spPr>
            <a:xfrm>
              <a:off x="9427676" y="1856496"/>
              <a:ext cx="1166153" cy="369332"/>
            </a:xfrm>
            <a:prstGeom prst="rect">
              <a:avLst/>
            </a:prstGeom>
            <a:noFill/>
          </p:spPr>
          <p:txBody>
            <a:bodyPr wrap="none" rtlCol="0">
              <a:spAutoFit/>
            </a:bodyPr>
            <a:lstStyle/>
            <a:p>
              <a:r>
                <a:rPr lang="en-US" b="1" dirty="0" smtClean="0"/>
                <a:t>Replicable</a:t>
              </a:r>
              <a:endParaRPr lang="en-US" b="1" dirty="0"/>
            </a:p>
          </p:txBody>
        </p:sp>
        <p:sp>
          <p:nvSpPr>
            <p:cNvPr id="26" name="TextBox 25"/>
            <p:cNvSpPr txBox="1"/>
            <p:nvPr/>
          </p:nvSpPr>
          <p:spPr>
            <a:xfrm>
              <a:off x="10543610" y="2389784"/>
              <a:ext cx="1186992" cy="369332"/>
            </a:xfrm>
            <a:prstGeom prst="rect">
              <a:avLst/>
            </a:prstGeom>
            <a:noFill/>
          </p:spPr>
          <p:txBody>
            <a:bodyPr wrap="none" rtlCol="0">
              <a:spAutoFit/>
            </a:bodyPr>
            <a:lstStyle/>
            <a:p>
              <a:r>
                <a:rPr lang="en-US" b="1" dirty="0" smtClean="0"/>
                <a:t>Applicable</a:t>
              </a:r>
              <a:endParaRPr lang="en-US" b="1" dirty="0"/>
            </a:p>
          </p:txBody>
        </p:sp>
      </p:grpSp>
      <p:sp>
        <p:nvSpPr>
          <p:cNvPr id="31" name="Title 1"/>
          <p:cNvSpPr>
            <a:spLocks noGrp="1"/>
          </p:cNvSpPr>
          <p:nvPr>
            <p:ph type="title"/>
          </p:nvPr>
        </p:nvSpPr>
        <p:spPr>
          <a:xfrm>
            <a:off x="838200" y="365125"/>
            <a:ext cx="10515600" cy="1325563"/>
          </a:xfrm>
        </p:spPr>
        <p:txBody>
          <a:bodyPr/>
          <a:lstStyle/>
          <a:p>
            <a:pPr algn="ctr"/>
            <a:r>
              <a:rPr lang="en-US" dirty="0" smtClean="0"/>
              <a:t>(SSF) Sandy’s Simple Formula</a:t>
            </a:r>
            <a:endParaRPr lang="en-US" dirty="0"/>
          </a:p>
        </p:txBody>
      </p:sp>
      <p:grpSp>
        <p:nvGrpSpPr>
          <p:cNvPr id="4" name="Group 3"/>
          <p:cNvGrpSpPr/>
          <p:nvPr/>
        </p:nvGrpSpPr>
        <p:grpSpPr>
          <a:xfrm>
            <a:off x="324091" y="1741914"/>
            <a:ext cx="3518236" cy="3238002"/>
            <a:chOff x="324091" y="1741914"/>
            <a:chExt cx="3518236" cy="3238002"/>
          </a:xfrm>
        </p:grpSpPr>
        <p:sp>
          <p:nvSpPr>
            <p:cNvPr id="27" name="Rounded Rectangle 26"/>
            <p:cNvSpPr/>
            <p:nvPr/>
          </p:nvSpPr>
          <p:spPr>
            <a:xfrm>
              <a:off x="459286" y="1741914"/>
              <a:ext cx="3383041" cy="3238002"/>
            </a:xfrm>
            <a:prstGeom prst="round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902824" y="2152888"/>
              <a:ext cx="2476983" cy="24769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76146" y="2668102"/>
              <a:ext cx="1930337" cy="1446550"/>
            </a:xfrm>
            <a:prstGeom prst="rect">
              <a:avLst/>
            </a:prstGeom>
            <a:noFill/>
          </p:spPr>
          <p:txBody>
            <a:bodyPr wrap="none" rtlCol="0">
              <a:spAutoFit/>
            </a:bodyPr>
            <a:lstStyle/>
            <a:p>
              <a:pPr algn="ctr"/>
              <a:r>
                <a:rPr lang="en-US" sz="4400" b="1" dirty="0" smtClean="0">
                  <a:solidFill>
                    <a:schemeClr val="bg1"/>
                  </a:solidFill>
                </a:rPr>
                <a:t>Better</a:t>
              </a:r>
            </a:p>
            <a:p>
              <a:pPr algn="ctr"/>
              <a:r>
                <a:rPr lang="en-US" sz="4400" b="1" dirty="0" smtClean="0">
                  <a:solidFill>
                    <a:schemeClr val="bg1"/>
                  </a:solidFill>
                </a:rPr>
                <a:t>Science</a:t>
              </a:r>
              <a:endParaRPr lang="en-US" sz="4400" b="1" dirty="0">
                <a:solidFill>
                  <a:schemeClr val="bg1"/>
                </a:solidFill>
              </a:endParaRPr>
            </a:p>
          </p:txBody>
        </p:sp>
        <p:sp>
          <p:nvSpPr>
            <p:cNvPr id="14" name="TextBox 13"/>
            <p:cNvSpPr txBox="1"/>
            <p:nvPr/>
          </p:nvSpPr>
          <p:spPr>
            <a:xfrm>
              <a:off x="460268" y="2225829"/>
              <a:ext cx="1032399" cy="369332"/>
            </a:xfrm>
            <a:prstGeom prst="rect">
              <a:avLst/>
            </a:prstGeom>
            <a:noFill/>
          </p:spPr>
          <p:txBody>
            <a:bodyPr wrap="none" rtlCol="0">
              <a:spAutoFit/>
            </a:bodyPr>
            <a:lstStyle/>
            <a:p>
              <a:r>
                <a:rPr lang="en-US" b="1" dirty="0" smtClean="0"/>
                <a:t>Statistics</a:t>
              </a:r>
              <a:endParaRPr lang="en-US" b="1" dirty="0"/>
            </a:p>
          </p:txBody>
        </p:sp>
        <p:sp>
          <p:nvSpPr>
            <p:cNvPr id="15" name="TextBox 14"/>
            <p:cNvSpPr txBox="1"/>
            <p:nvPr/>
          </p:nvSpPr>
          <p:spPr>
            <a:xfrm>
              <a:off x="1562582" y="1783551"/>
              <a:ext cx="852413" cy="369332"/>
            </a:xfrm>
            <a:prstGeom prst="rect">
              <a:avLst/>
            </a:prstGeom>
            <a:noFill/>
          </p:spPr>
          <p:txBody>
            <a:bodyPr wrap="none" rtlCol="0">
              <a:spAutoFit/>
            </a:bodyPr>
            <a:lstStyle/>
            <a:p>
              <a:r>
                <a:rPr lang="en-US" b="1" dirty="0" smtClean="0"/>
                <a:t>Theory</a:t>
              </a:r>
              <a:endParaRPr lang="en-US" b="1" dirty="0"/>
            </a:p>
          </p:txBody>
        </p:sp>
        <p:sp>
          <p:nvSpPr>
            <p:cNvPr id="17" name="TextBox 16"/>
            <p:cNvSpPr txBox="1"/>
            <p:nvPr/>
          </p:nvSpPr>
          <p:spPr>
            <a:xfrm>
              <a:off x="324091" y="3808071"/>
              <a:ext cx="902939" cy="369332"/>
            </a:xfrm>
            <a:prstGeom prst="rect">
              <a:avLst/>
            </a:prstGeom>
            <a:noFill/>
          </p:spPr>
          <p:txBody>
            <a:bodyPr wrap="none" rtlCol="0">
              <a:spAutoFit/>
            </a:bodyPr>
            <a:lstStyle/>
            <a:p>
              <a:r>
                <a:rPr lang="en-US" b="1" dirty="0" smtClean="0"/>
                <a:t>Validity</a:t>
              </a:r>
              <a:endParaRPr lang="en-US" b="1" dirty="0"/>
            </a:p>
          </p:txBody>
        </p:sp>
        <p:sp>
          <p:nvSpPr>
            <p:cNvPr id="18" name="TextBox 17"/>
            <p:cNvSpPr txBox="1"/>
            <p:nvPr/>
          </p:nvSpPr>
          <p:spPr>
            <a:xfrm>
              <a:off x="1721104" y="4107246"/>
              <a:ext cx="1133644" cy="369332"/>
            </a:xfrm>
            <a:prstGeom prst="rect">
              <a:avLst/>
            </a:prstGeom>
            <a:noFill/>
          </p:spPr>
          <p:txBody>
            <a:bodyPr wrap="none" rtlCol="0">
              <a:spAutoFit/>
            </a:bodyPr>
            <a:lstStyle/>
            <a:p>
              <a:r>
                <a:rPr lang="en-US" b="1" dirty="0" smtClean="0"/>
                <a:t>Reliability</a:t>
              </a:r>
              <a:endParaRPr lang="en-US" b="1" dirty="0"/>
            </a:p>
          </p:txBody>
        </p:sp>
        <p:sp>
          <p:nvSpPr>
            <p:cNvPr id="32" name="TextBox 31"/>
            <p:cNvSpPr txBox="1"/>
            <p:nvPr/>
          </p:nvSpPr>
          <p:spPr>
            <a:xfrm>
              <a:off x="2535234" y="2306176"/>
              <a:ext cx="1151982" cy="369332"/>
            </a:xfrm>
            <a:prstGeom prst="rect">
              <a:avLst/>
            </a:prstGeom>
            <a:noFill/>
          </p:spPr>
          <p:txBody>
            <a:bodyPr wrap="none" rtlCol="0">
              <a:spAutoFit/>
            </a:bodyPr>
            <a:lstStyle/>
            <a:p>
              <a:r>
                <a:rPr lang="en-US" b="1" smtClean="0"/>
                <a:t>Relevance</a:t>
              </a:r>
              <a:endParaRPr lang="en-US" b="1" dirty="0"/>
            </a:p>
          </p:txBody>
        </p:sp>
      </p:grpSp>
    </p:spTree>
    <p:extLst>
      <p:ext uri="{BB962C8B-B14F-4D97-AF65-F5344CB8AC3E}">
        <p14:creationId xmlns:p14="http://schemas.microsoft.com/office/powerpoint/2010/main" val="49713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7059</TotalTime>
  <Words>3203</Words>
  <Application>Microsoft Macintosh PowerPoint</Application>
  <PresentationFormat>Widescreen</PresentationFormat>
  <Paragraphs>412</Paragraphs>
  <Slides>61</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Calibri Light</vt:lpstr>
      <vt:lpstr>Cambria Math</vt:lpstr>
      <vt:lpstr>inherit</vt:lpstr>
      <vt:lpstr>Mangal</vt:lpstr>
      <vt:lpstr>Arial</vt:lpstr>
      <vt:lpstr>Avenir Heavy</vt:lpstr>
      <vt:lpstr>Avenir Medium</vt:lpstr>
      <vt:lpstr>Calibri</vt:lpstr>
      <vt:lpstr>Gill Sans</vt:lpstr>
      <vt:lpstr>Heiti SC Light</vt:lpstr>
      <vt:lpstr>Office Theme</vt:lpstr>
      <vt:lpstr>Introduction to Bayesian Analysis</vt:lpstr>
      <vt:lpstr>PowerPoint Presentation</vt:lpstr>
      <vt:lpstr>PowerPoint Presentation</vt:lpstr>
      <vt:lpstr>PowerPoint Presentation</vt:lpstr>
      <vt:lpstr>Part 1: Why Learn Bayes?</vt:lpstr>
      <vt:lpstr>PowerPoint Presentation</vt:lpstr>
      <vt:lpstr>PowerPoint Presentation</vt:lpstr>
      <vt:lpstr>PowerPoint Presentation</vt:lpstr>
      <vt:lpstr>(SSF) Sandy’s Simple Formula</vt:lpstr>
      <vt:lpstr>Why learn Bayesian Analysis?</vt:lpstr>
      <vt:lpstr>Part 2: What on Earth is Bayes</vt:lpstr>
      <vt:lpstr>Statistics Refresher</vt:lpstr>
      <vt:lpstr>Frequentist Analyses</vt:lpstr>
      <vt:lpstr>Frequentist Analyses</vt:lpstr>
      <vt:lpstr>Frequentist Analyses - Issues</vt:lpstr>
      <vt:lpstr>Part 2.1: Bayesian Reasoning</vt:lpstr>
      <vt:lpstr>Bayesian Reasoning</vt:lpstr>
      <vt:lpstr>Case 1: Dancing Colleague (Onie et al., 2019)</vt:lpstr>
      <vt:lpstr>Bayesian Reasoning</vt:lpstr>
      <vt:lpstr>Case 2: Dancing Colleague</vt:lpstr>
      <vt:lpstr>Bayesian Reasoning</vt:lpstr>
      <vt:lpstr>Case 3: Who broke my mug?</vt:lpstr>
      <vt:lpstr>Case 3: Who broke my mug?</vt:lpstr>
      <vt:lpstr>Bayesian Reasoning</vt:lpstr>
      <vt:lpstr>Quiz: Who broke my mug?</vt:lpstr>
      <vt:lpstr>Bayesian Reasoning</vt:lpstr>
      <vt:lpstr>IMPORTANT NOTE!</vt:lpstr>
      <vt:lpstr>PowerPoint Presentation</vt:lpstr>
      <vt:lpstr>PowerPoint Presentation</vt:lpstr>
      <vt:lpstr>So what do we want to know in Statistics?</vt:lpstr>
      <vt:lpstr>Conditional Probability</vt:lpstr>
      <vt:lpstr>Bayes Formula</vt:lpstr>
      <vt:lpstr>Bayes Formula</vt:lpstr>
      <vt:lpstr>Bayes Formula</vt:lpstr>
      <vt:lpstr>PowerPoint Presentation</vt:lpstr>
      <vt:lpstr>Bayes Formula Applied – Base Rate Fallacy</vt:lpstr>
      <vt:lpstr>Bayes Formula Applied – Base Rate Fallacy</vt:lpstr>
      <vt:lpstr>Bayes Formula Applied – Second Opinion</vt:lpstr>
      <vt:lpstr>Part 3: Bayesian Inference</vt:lpstr>
      <vt:lpstr>So what do we use instead of p-values?</vt:lpstr>
      <vt:lpstr>Bayes Formula</vt:lpstr>
      <vt:lpstr>Bayes Formula</vt:lpstr>
      <vt:lpstr>Bayes Factor</vt:lpstr>
      <vt:lpstr>Bayes Factor</vt:lpstr>
      <vt:lpstr>Jeffrey’s Scale</vt:lpstr>
      <vt:lpstr>Bayes Factor</vt:lpstr>
      <vt:lpstr>Bayes Factor</vt:lpstr>
      <vt:lpstr>Bayes Factor</vt:lpstr>
      <vt:lpstr>Part 4: Bayesian Application</vt:lpstr>
      <vt:lpstr>PowerPoint Presentation</vt:lpstr>
      <vt:lpstr>PowerPoint Presentation</vt:lpstr>
      <vt:lpstr>Turning wheels</vt:lpstr>
      <vt:lpstr>Analysis</vt:lpstr>
      <vt:lpstr>Frequentist Analysis</vt:lpstr>
      <vt:lpstr>Frequentist Analysis</vt:lpstr>
      <vt:lpstr> Bayesian Analysis</vt:lpstr>
      <vt:lpstr>Bayes Factor</vt:lpstr>
      <vt:lpstr>Hypothesis Testing</vt:lpstr>
      <vt:lpstr>Robustness Check</vt:lpstr>
      <vt:lpstr>Priors</vt:lpstr>
      <vt:lpstr>Thank you!</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Bayesian Analysis</dc:title>
  <dc:creator>Sandersan Onie</dc:creator>
  <cp:lastModifiedBy>Sandersan Onie</cp:lastModifiedBy>
  <cp:revision>66</cp:revision>
  <dcterms:created xsi:type="dcterms:W3CDTF">2019-04-30T05:47:22Z</dcterms:created>
  <dcterms:modified xsi:type="dcterms:W3CDTF">2019-05-11T09:40:37Z</dcterms:modified>
</cp:coreProperties>
</file>